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1"/>
  </p:sldMasterIdLst>
  <p:notesMasterIdLst>
    <p:notesMasterId r:id="rId49"/>
  </p:notesMasterIdLst>
  <p:handoutMasterIdLst>
    <p:handoutMasterId r:id="rId50"/>
  </p:handoutMasterIdLst>
  <p:sldIdLst>
    <p:sldId id="261" r:id="rId22"/>
    <p:sldId id="412" r:id="rId23"/>
    <p:sldId id="413" r:id="rId24"/>
    <p:sldId id="414" r:id="rId25"/>
    <p:sldId id="415" r:id="rId26"/>
    <p:sldId id="416" r:id="rId27"/>
    <p:sldId id="417" r:id="rId28"/>
    <p:sldId id="379" r:id="rId29"/>
    <p:sldId id="378" r:id="rId30"/>
    <p:sldId id="399" r:id="rId31"/>
    <p:sldId id="402" r:id="rId32"/>
    <p:sldId id="405" r:id="rId33"/>
    <p:sldId id="404" r:id="rId34"/>
    <p:sldId id="406" r:id="rId35"/>
    <p:sldId id="407" r:id="rId36"/>
    <p:sldId id="408" r:id="rId37"/>
    <p:sldId id="409" r:id="rId38"/>
    <p:sldId id="410" r:id="rId39"/>
    <p:sldId id="398" r:id="rId40"/>
    <p:sldId id="400" r:id="rId41"/>
    <p:sldId id="394" r:id="rId42"/>
    <p:sldId id="366" r:id="rId43"/>
    <p:sldId id="380" r:id="rId44"/>
    <p:sldId id="362" r:id="rId45"/>
    <p:sldId id="411" r:id="rId46"/>
    <p:sldId id="365" r:id="rId47"/>
    <p:sldId id="357" r:id="rId48"/>
  </p:sldIdLst>
  <p:sldSz cx="9144000" cy="6858000" type="screen4x3"/>
  <p:notesSz cx="6735763" cy="98663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737"/>
    <a:srgbClr val="6CD5EE"/>
    <a:srgbClr val="6AD0E8"/>
    <a:srgbClr val="57CCE7"/>
    <a:srgbClr val="499DD8"/>
    <a:srgbClr val="ACCBE9"/>
    <a:srgbClr val="7EDFF2"/>
    <a:srgbClr val="7EE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6" autoAdjust="0"/>
    <p:restoredTop sz="99104" autoAdjust="0"/>
  </p:normalViewPr>
  <p:slideViewPr>
    <p:cSldViewPr>
      <p:cViewPr varScale="1">
        <p:scale>
          <a:sx n="68" d="100"/>
          <a:sy n="68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8.xml"/><Relationship Id="rId11" Type="http://schemas.openxmlformats.org/officeDocument/2006/relationships/customXml" Target="../customXml/item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customXml" Target="../customXml/item20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3713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3713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4DC97-DCAC-41BC-A4EB-D24EB7B0460F}" type="datetimeFigureOut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1013"/>
            <a:ext cx="2919413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0CBF7F-2CE6-4B49-9135-C7DCA4EEEF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086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3713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763" y="1"/>
            <a:ext cx="2919412" cy="493713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BB4552-F590-440C-A788-CFED94E1FC5F}" type="datetimeFigureOut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1013"/>
            <a:ext cx="2919413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4584AE-C3F6-4233-8374-7DA28CB5C9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241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95" indent="-28572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16" indent="-22858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82" indent="-22858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48" indent="-22858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13" indent="-22858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80" indent="-22858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746" indent="-22858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12" indent="-22858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5E41F-007C-4734-AE4E-C68D4DB8E614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0183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798" indent="-2842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579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9121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6665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94447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32230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70013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07794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5C7AF-E57E-4A43-AFAB-7CBA177D4592}" type="slidenum">
              <a:rPr lang="fr-FR" altLang="fr-FR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FR" altLang="fr-FR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798" indent="-2842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579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9121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6665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94447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32230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70013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07794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5C7AF-E57E-4A43-AFAB-7CBA177D4592}" type="slidenum">
              <a:rPr lang="fr-FR" altLang="fr-FR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fr-FR" altLang="fr-FR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1798" indent="-28425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1579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99121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6665" indent="-22801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94447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32230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370013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07794" indent="-228012" defTabSz="43778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5C7AF-E57E-4A43-AFAB-7CBA177D4592}" type="slidenum">
              <a:rPr lang="fr-FR" altLang="fr-FR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8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420-DF94-4AF4-9877-EB8A64B6783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500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B555-8376-41B3-806E-ABD4234D28AF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029D-B6E4-4AA2-A771-E3184085EE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3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33109-A977-4551-9B3D-953679E23ADF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104C-3DF6-4322-86C9-D0AAD7898F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02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C7FE-90C5-421F-9EAD-1A35FAFD94B0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ACD0-A22F-4083-9C6B-912CEB1A11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28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2CEF-9882-456C-9CAC-B38B750EB59B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E09C-5503-4D95-B4A5-40CA692BD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69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22F0-830B-4158-8860-70FC000D02AD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4B01-91B2-46EE-BCA0-87738BD1D9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5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43461-C7C9-413D-9752-362390F88C81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7449-07B5-4796-B134-A0DF2051FC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34E40-C9AA-4F31-8124-2C252BD803F8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0F5EC-211F-4E22-90BE-443CC81C20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3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690D4-58BA-44C2-A238-CB57C64B5FEF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6755-F634-4612-8347-CD9DCFB370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6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3A8E5-78C1-47D0-9699-CCEE45D30C5C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147E-5557-4149-9CF2-AD59115C46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83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6715F-9AC7-47F4-9EE8-34D75697031B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5CDE-BCEF-4953-B28D-9405E36EA7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02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921B-BEEE-4E47-A98B-759EB91D5FC3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1FC5-3DC6-49D3-ABC4-C9ACD6AD6F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31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DE69F3-D79F-4437-9A05-1F6C14190A40}" type="datetime1">
              <a:rPr lang="fr-FR"/>
              <a:pPr>
                <a:defRPr/>
              </a:pPr>
              <a:t>19/09/2018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D41EC9-F374-4BB4-BAF8-3D90F80FA8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3.jpe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3.jpe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3.jpe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uitparif.f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26" Type="http://schemas.openxmlformats.org/officeDocument/2006/relationships/image" Target="../media/image28.jpg"/><Relationship Id="rId3" Type="http://schemas.openxmlformats.org/officeDocument/2006/relationships/image" Target="../media/image3.jpe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jp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25.jpeg"/><Relationship Id="rId28" Type="http://schemas.openxmlformats.org/officeDocument/2006/relationships/image" Target="../media/image30.gif"/><Relationship Id="rId36" Type="http://schemas.openxmlformats.org/officeDocument/2006/relationships/image" Target="../media/image38.pn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3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7" y="3429000"/>
            <a:ext cx="4035587" cy="3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82" y="166920"/>
            <a:ext cx="1410097" cy="1605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Déploiement des capteurs</a:t>
            </a:r>
          </a:p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Etat d’avancement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31352" y="1268760"/>
            <a:ext cx="43126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 quartiers « pilote » retenus :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Port de la Gare (13</a:t>
            </a:r>
            <a:r>
              <a:rPr lang="fr-FR" baseline="30000" dirty="0" smtClean="0"/>
              <a:t>e</a:t>
            </a:r>
            <a:r>
              <a:rPr lang="fr-FR" dirty="0" smtClean="0"/>
              <a:t>) : 8 capteurs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Place Ste Catherine (4</a:t>
            </a:r>
            <a:r>
              <a:rPr lang="fr-FR" baseline="30000" dirty="0" smtClean="0"/>
              <a:t>e</a:t>
            </a:r>
            <a:r>
              <a:rPr lang="fr-FR" dirty="0" smtClean="0"/>
              <a:t>) : 3 capteurs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</a:t>
            </a:r>
            <a:r>
              <a:rPr lang="fr-FR" dirty="0" smtClean="0"/>
              <a:t>arreau du temple - Enfants </a:t>
            </a:r>
            <a:r>
              <a:rPr lang="fr-FR" dirty="0"/>
              <a:t>r</a:t>
            </a:r>
            <a:r>
              <a:rPr lang="fr-FR" dirty="0" smtClean="0"/>
              <a:t>ouges (3</a:t>
            </a:r>
            <a:r>
              <a:rPr lang="fr-FR" baseline="30000" dirty="0" smtClean="0"/>
              <a:t>e</a:t>
            </a:r>
            <a:r>
              <a:rPr lang="fr-FR" dirty="0" smtClean="0"/>
              <a:t>) : 6 capteurs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Canal St Martin(10</a:t>
            </a:r>
            <a:r>
              <a:rPr lang="fr-FR" baseline="30000" dirty="0" smtClean="0"/>
              <a:t>e</a:t>
            </a:r>
            <a:r>
              <a:rPr lang="fr-FR" dirty="0" smtClean="0"/>
              <a:t>) : </a:t>
            </a:r>
            <a:r>
              <a:rPr lang="fr-FR" dirty="0" smtClean="0">
                <a:sym typeface="Wingdings" panose="05000000000000000000" pitchFamily="2" charset="2"/>
              </a:rPr>
              <a:t>6 capteurs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Secteur Châtelet - Les Halles (1</a:t>
            </a:r>
            <a:r>
              <a:rPr lang="fr-FR" baseline="30000" dirty="0" smtClean="0">
                <a:sym typeface="Wingdings" panose="05000000000000000000" pitchFamily="2" charset="2"/>
              </a:rPr>
              <a:t>e</a:t>
            </a:r>
            <a:r>
              <a:rPr lang="fr-FR" dirty="0" smtClean="0">
                <a:sym typeface="Wingdings" panose="05000000000000000000" pitchFamily="2" charset="2"/>
              </a:rPr>
              <a:t>) :</a:t>
            </a:r>
          </a:p>
          <a:p>
            <a:r>
              <a:rPr lang="fr-FR" i="1" dirty="0" smtClean="0">
                <a:sym typeface="Wingdings" panose="05000000000000000000" pitchFamily="2" charset="2"/>
              </a:rPr>
              <a:t>      2 capteurs à venir</a:t>
            </a:r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694687" y="1247194"/>
            <a:ext cx="4136666" cy="5515555"/>
            <a:chOff x="694687" y="1247194"/>
            <a:chExt cx="4136666" cy="551555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687" y="1247194"/>
              <a:ext cx="4136666" cy="551555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84934" y="3027863"/>
              <a:ext cx="173353" cy="144016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31595" y="2827808"/>
              <a:ext cx="656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chemeClr val="bg1"/>
                  </a:solidFill>
                </a:rPr>
                <a:t>Châtelet Halles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932040" y="5877272"/>
            <a:ext cx="396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 25 capteurs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1510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5" y="1276460"/>
            <a:ext cx="3268964" cy="39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72" y="1993054"/>
            <a:ext cx="1625830" cy="207433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98" y="4301087"/>
            <a:ext cx="3114917" cy="210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83" y="1268760"/>
            <a:ext cx="3798759" cy="25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Plateforme internet :</a:t>
            </a:r>
          </a:p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http://medusa-experiment.bruitparif.fr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331640" y="2089943"/>
            <a:ext cx="755788" cy="6855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10" idx="6"/>
          </p:cNvCxnSpPr>
          <p:nvPr/>
        </p:nvCxnSpPr>
        <p:spPr>
          <a:xfrm>
            <a:off x="2087428" y="2432712"/>
            <a:ext cx="2120975" cy="35694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4283966" y="2650729"/>
            <a:ext cx="422849" cy="34622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300192" y="1873919"/>
            <a:ext cx="553164" cy="2160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732240" y="4175402"/>
            <a:ext cx="360040" cy="2160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69" y="3972272"/>
            <a:ext cx="3115931" cy="210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lipse 29"/>
          <p:cNvSpPr/>
          <p:nvPr/>
        </p:nvSpPr>
        <p:spPr>
          <a:xfrm>
            <a:off x="2883810" y="4238818"/>
            <a:ext cx="360040" cy="2160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4801268" y="4548130"/>
            <a:ext cx="1371133" cy="1695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479139" y="1196752"/>
            <a:ext cx="182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Visu temps réel au sein du secteur sélectionné</a:t>
            </a:r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580448" y="1218238"/>
            <a:ext cx="58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Plan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07683" y="1149923"/>
            <a:ext cx="3798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Hebdoscope</a:t>
            </a:r>
            <a:r>
              <a:rPr lang="fr-FR" sz="1600" dirty="0" smtClean="0">
                <a:solidFill>
                  <a:schemeClr val="bg1"/>
                </a:solidFill>
              </a:rPr>
              <a:t> par pas du quart d’heure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228184" y="5024899"/>
            <a:ext cx="2205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Vue immersive du quart d’heure sélectionné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160919" y="5628950"/>
            <a:ext cx="302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Variation des niveaux sonores au cours du quart d’heure</a:t>
            </a:r>
            <a:endParaRPr lang="fr-FR" sz="1600" dirty="0"/>
          </a:p>
        </p:txBody>
      </p:sp>
      <p:cxnSp>
        <p:nvCxnSpPr>
          <p:cNvPr id="37" name="Connecteur droit avec flèche 36"/>
          <p:cNvCxnSpPr>
            <a:stCxn id="21" idx="6"/>
          </p:cNvCxnSpPr>
          <p:nvPr/>
        </p:nvCxnSpPr>
        <p:spPr>
          <a:xfrm flipV="1">
            <a:off x="4706815" y="2103632"/>
            <a:ext cx="1521369" cy="720209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563735" y="2162902"/>
            <a:ext cx="613726" cy="225843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6172401" y="3908205"/>
            <a:ext cx="360040" cy="2160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/>
          <p:cNvCxnSpPr/>
          <p:nvPr/>
        </p:nvCxnSpPr>
        <p:spPr>
          <a:xfrm flipH="1" flipV="1">
            <a:off x="4801268" y="4682544"/>
            <a:ext cx="1371134" cy="639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4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Lecture d’un </a:t>
            </a:r>
            <a:r>
              <a:rPr lang="fr-FR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hebdoscope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4914"/>
            <a:ext cx="6090618" cy="412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551891" y="5674458"/>
            <a:ext cx="567530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Ve 04             Sa 05              Di 06             Lu 07            Ma 08            Me 09            Je 10              Ve 11    </a:t>
            </a:r>
            <a:endParaRPr lang="fr-FR" sz="11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08" y="2640399"/>
            <a:ext cx="469537" cy="14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6436667" y="3070121"/>
            <a:ext cx="95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LAeq, 15 min en dB(A)</a:t>
            </a:r>
            <a:endParaRPr lang="fr-FR" sz="1100" dirty="0"/>
          </a:p>
        </p:txBody>
      </p:sp>
      <p:sp>
        <p:nvSpPr>
          <p:cNvPr id="41" name="Rectangle 40"/>
          <p:cNvSpPr/>
          <p:nvPr/>
        </p:nvSpPr>
        <p:spPr>
          <a:xfrm>
            <a:off x="6417220" y="2564904"/>
            <a:ext cx="2475260" cy="15566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838645" y="2689008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</a:t>
            </a:r>
            <a:r>
              <a:rPr lang="fr-FR" sz="1100" dirty="0" smtClean="0"/>
              <a:t>alme</a:t>
            </a:r>
            <a:endParaRPr lang="fr-FR" sz="1100" dirty="0"/>
          </a:p>
        </p:txBody>
      </p:sp>
      <p:sp>
        <p:nvSpPr>
          <p:cNvPr id="43" name="ZoneTexte 42"/>
          <p:cNvSpPr txBox="1"/>
          <p:nvPr/>
        </p:nvSpPr>
        <p:spPr>
          <a:xfrm>
            <a:off x="7838645" y="2949823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Plutôt calme</a:t>
            </a:r>
            <a:endParaRPr lang="fr-FR" sz="11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838645" y="3219486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Modéré</a:t>
            </a:r>
            <a:endParaRPr lang="fr-FR" sz="11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838645" y="3494638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</a:t>
            </a:r>
            <a:r>
              <a:rPr lang="fr-FR" sz="1100" dirty="0" smtClean="0"/>
              <a:t>ruyant</a:t>
            </a:r>
            <a:endParaRPr lang="fr-FR" sz="1100" dirty="0"/>
          </a:p>
        </p:txBody>
      </p:sp>
      <p:sp>
        <p:nvSpPr>
          <p:cNvPr id="46" name="ZoneTexte 45"/>
          <p:cNvSpPr txBox="1"/>
          <p:nvPr/>
        </p:nvSpPr>
        <p:spPr>
          <a:xfrm>
            <a:off x="7838645" y="3758337"/>
            <a:ext cx="989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Très bruyant</a:t>
            </a:r>
            <a:endParaRPr lang="fr-FR" sz="1100" dirty="0"/>
          </a:p>
        </p:txBody>
      </p:sp>
      <p:sp>
        <p:nvSpPr>
          <p:cNvPr id="47" name="Rectangle 46"/>
          <p:cNvSpPr/>
          <p:nvPr/>
        </p:nvSpPr>
        <p:spPr>
          <a:xfrm>
            <a:off x="7315844" y="2640400"/>
            <a:ext cx="1440160" cy="309424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7315844" y="2956992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7315844" y="3217174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7315844" y="3481096"/>
            <a:ext cx="1440160" cy="28803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7315844" y="3769128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51520" y="1890820"/>
            <a:ext cx="216024" cy="4013406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 rtlCol="0">
            <a:spAutoFit/>
          </a:bodyPr>
          <a:lstStyle/>
          <a:p>
            <a:r>
              <a:rPr lang="fr-FR" sz="1030" dirty="0" smtClean="0"/>
              <a:t>23</a:t>
            </a:r>
          </a:p>
          <a:p>
            <a:r>
              <a:rPr lang="fr-FR" sz="1030" dirty="0" smtClean="0"/>
              <a:t>22</a:t>
            </a:r>
          </a:p>
          <a:p>
            <a:r>
              <a:rPr lang="fr-FR" sz="1030" dirty="0" smtClean="0"/>
              <a:t>21</a:t>
            </a:r>
          </a:p>
          <a:p>
            <a:r>
              <a:rPr lang="fr-FR" sz="1030" dirty="0" smtClean="0"/>
              <a:t>20</a:t>
            </a:r>
          </a:p>
          <a:p>
            <a:r>
              <a:rPr lang="fr-FR" sz="1030" dirty="0" smtClean="0"/>
              <a:t>19</a:t>
            </a:r>
          </a:p>
          <a:p>
            <a:r>
              <a:rPr lang="fr-FR" sz="1030" dirty="0" smtClean="0"/>
              <a:t>18</a:t>
            </a:r>
          </a:p>
          <a:p>
            <a:r>
              <a:rPr lang="fr-FR" sz="1030" dirty="0" smtClean="0"/>
              <a:t>17</a:t>
            </a:r>
          </a:p>
          <a:p>
            <a:r>
              <a:rPr lang="fr-FR" sz="1030" dirty="0" smtClean="0"/>
              <a:t>16</a:t>
            </a:r>
          </a:p>
          <a:p>
            <a:r>
              <a:rPr lang="fr-FR" sz="1030" dirty="0" smtClean="0"/>
              <a:t>15</a:t>
            </a:r>
          </a:p>
          <a:p>
            <a:r>
              <a:rPr lang="fr-FR" sz="1030" dirty="0" smtClean="0"/>
              <a:t>14</a:t>
            </a:r>
          </a:p>
          <a:p>
            <a:r>
              <a:rPr lang="fr-FR" sz="1030" dirty="0" smtClean="0"/>
              <a:t>13</a:t>
            </a:r>
          </a:p>
          <a:p>
            <a:r>
              <a:rPr lang="fr-FR" sz="1030" dirty="0" smtClean="0"/>
              <a:t>12</a:t>
            </a:r>
          </a:p>
          <a:p>
            <a:r>
              <a:rPr lang="fr-FR" sz="1030" dirty="0" smtClean="0"/>
              <a:t>11</a:t>
            </a:r>
          </a:p>
          <a:p>
            <a:r>
              <a:rPr lang="fr-FR" sz="1030" dirty="0" smtClean="0"/>
              <a:t>10</a:t>
            </a:r>
          </a:p>
          <a:p>
            <a:r>
              <a:rPr lang="fr-FR" sz="1030" dirty="0" smtClean="0"/>
              <a:t>09</a:t>
            </a:r>
          </a:p>
          <a:p>
            <a:r>
              <a:rPr lang="fr-FR" sz="1030" dirty="0" smtClean="0"/>
              <a:t>08</a:t>
            </a:r>
          </a:p>
          <a:p>
            <a:r>
              <a:rPr lang="fr-FR" sz="1030" dirty="0" smtClean="0"/>
              <a:t>07</a:t>
            </a:r>
          </a:p>
          <a:p>
            <a:r>
              <a:rPr lang="fr-FR" sz="1030" dirty="0" smtClean="0"/>
              <a:t>06</a:t>
            </a:r>
          </a:p>
          <a:p>
            <a:r>
              <a:rPr lang="fr-FR" sz="1030" dirty="0" smtClean="0"/>
              <a:t>05</a:t>
            </a:r>
          </a:p>
          <a:p>
            <a:r>
              <a:rPr lang="fr-FR" sz="1030" dirty="0" smtClean="0"/>
              <a:t>04</a:t>
            </a:r>
          </a:p>
          <a:p>
            <a:r>
              <a:rPr lang="fr-FR" sz="1030" dirty="0" smtClean="0"/>
              <a:t>03</a:t>
            </a:r>
          </a:p>
          <a:p>
            <a:r>
              <a:rPr lang="fr-FR" sz="1030" dirty="0" smtClean="0"/>
              <a:t>02</a:t>
            </a:r>
          </a:p>
          <a:p>
            <a:r>
              <a:rPr lang="fr-FR" sz="1030" dirty="0" smtClean="0"/>
              <a:t>01</a:t>
            </a:r>
          </a:p>
          <a:p>
            <a:r>
              <a:rPr lang="fr-FR" sz="1030" dirty="0" smtClean="0"/>
              <a:t>00</a:t>
            </a:r>
          </a:p>
          <a:p>
            <a:endParaRPr lang="fr-FR" sz="1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-35351" y="1890820"/>
            <a:ext cx="430887" cy="37704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600" dirty="0"/>
              <a:t>d</a:t>
            </a:r>
            <a:r>
              <a:rPr lang="fr-FR" sz="1600" dirty="0" smtClean="0"/>
              <a:t>e 0 h à 24 h</a:t>
            </a:r>
            <a:endParaRPr lang="fr-FR" sz="1600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189834" y="4509120"/>
            <a:ext cx="0" cy="11521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179512" y="1890820"/>
            <a:ext cx="0" cy="12305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outon d’action : Suivant 6">
            <a:hlinkClick r:id="" action="ppaction://noaction" highlightClick="1"/>
          </p:cNvPr>
          <p:cNvSpPr/>
          <p:nvPr/>
        </p:nvSpPr>
        <p:spPr>
          <a:xfrm>
            <a:off x="6257254" y="5732152"/>
            <a:ext cx="114946" cy="130805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Bouton d’action : Suivant 51">
            <a:hlinkClick r:id="" action="ppaction://noaction" highlightClick="1"/>
          </p:cNvPr>
          <p:cNvSpPr/>
          <p:nvPr/>
        </p:nvSpPr>
        <p:spPr>
          <a:xfrm flipH="1">
            <a:off x="352578" y="5739860"/>
            <a:ext cx="114946" cy="130805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417433" y="6034367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Possibilité de naviguer de semaine en semaine</a:t>
            </a:r>
            <a:endParaRPr lang="fr-FR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6330709" y="162880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niveaux sonores LAeq,15min mesurés au niveau du capteur sont représentés selon l’échelle de couleur ci-dessous :</a:t>
            </a:r>
          </a:p>
          <a:p>
            <a:endParaRPr lang="fr-FR" sz="800" dirty="0" smtClean="0"/>
          </a:p>
        </p:txBody>
      </p:sp>
      <p:sp>
        <p:nvSpPr>
          <p:cNvPr id="54" name="ZoneTexte 53"/>
          <p:cNvSpPr txBox="1"/>
          <p:nvPr/>
        </p:nvSpPr>
        <p:spPr>
          <a:xfrm>
            <a:off x="6342139" y="4149080"/>
            <a:ext cx="2664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ym typeface="Wingdings" panose="05000000000000000000" pitchFamily="2" charset="2"/>
              </a:rPr>
              <a:t> </a:t>
            </a:r>
            <a:r>
              <a:rPr lang="fr-FR" sz="1400" dirty="0" smtClean="0"/>
              <a:t>Permet de donner rapidement un aperçu de la variation du bruit au cours de la semaine.</a:t>
            </a:r>
          </a:p>
          <a:p>
            <a:endParaRPr lang="fr-FR" sz="800" dirty="0" smtClean="0"/>
          </a:p>
          <a:p>
            <a:r>
              <a:rPr lang="fr-FR" sz="1400" dirty="0" smtClean="0">
                <a:sym typeface="Wingdings" panose="05000000000000000000" pitchFamily="2" charset="2"/>
              </a:rPr>
              <a:t> </a:t>
            </a:r>
            <a:r>
              <a:rPr lang="fr-FR" sz="1400" dirty="0" smtClean="0"/>
              <a:t>Facilite la sélection de périodes particulières.</a:t>
            </a:r>
          </a:p>
          <a:p>
            <a:endParaRPr lang="fr-FR" sz="800" dirty="0" smtClean="0"/>
          </a:p>
        </p:txBody>
      </p:sp>
      <p:sp>
        <p:nvSpPr>
          <p:cNvPr id="55" name="Rectangle 54"/>
          <p:cNvSpPr/>
          <p:nvPr/>
        </p:nvSpPr>
        <p:spPr>
          <a:xfrm>
            <a:off x="6163717" y="5699786"/>
            <a:ext cx="280491" cy="195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251520" y="5711212"/>
            <a:ext cx="281078" cy="195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8" idx="3"/>
            <a:endCxn id="55" idx="2"/>
          </p:cNvCxnSpPr>
          <p:nvPr/>
        </p:nvCxnSpPr>
        <p:spPr>
          <a:xfrm flipV="1">
            <a:off x="4361649" y="5895322"/>
            <a:ext cx="1942314" cy="400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8" idx="1"/>
            <a:endCxn id="56" idx="2"/>
          </p:cNvCxnSpPr>
          <p:nvPr/>
        </p:nvCxnSpPr>
        <p:spPr>
          <a:xfrm flipH="1" flipV="1">
            <a:off x="392059" y="5906748"/>
            <a:ext cx="2025374" cy="3892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Lecture d’une vue immersive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08" y="4152567"/>
            <a:ext cx="469537" cy="14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6436667" y="4582289"/>
            <a:ext cx="95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LAeq, 15 min en dB(A)</a:t>
            </a:r>
            <a:endParaRPr lang="fr-FR" sz="1100" dirty="0"/>
          </a:p>
        </p:txBody>
      </p:sp>
      <p:sp>
        <p:nvSpPr>
          <p:cNvPr id="41" name="Rectangle 40"/>
          <p:cNvSpPr/>
          <p:nvPr/>
        </p:nvSpPr>
        <p:spPr>
          <a:xfrm>
            <a:off x="6417220" y="4077072"/>
            <a:ext cx="2475260" cy="15566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7838645" y="4201176"/>
            <a:ext cx="909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</a:t>
            </a:r>
            <a:r>
              <a:rPr lang="fr-FR" sz="1100" dirty="0" smtClean="0"/>
              <a:t>alme</a:t>
            </a:r>
            <a:endParaRPr lang="fr-FR" sz="1100" dirty="0"/>
          </a:p>
        </p:txBody>
      </p:sp>
      <p:sp>
        <p:nvSpPr>
          <p:cNvPr id="43" name="ZoneTexte 42"/>
          <p:cNvSpPr txBox="1"/>
          <p:nvPr/>
        </p:nvSpPr>
        <p:spPr>
          <a:xfrm>
            <a:off x="7838645" y="4461991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Plutôt calme</a:t>
            </a:r>
            <a:endParaRPr lang="fr-FR" sz="11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834981" y="4723601"/>
            <a:ext cx="95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Modéré</a:t>
            </a:r>
            <a:endParaRPr lang="fr-FR" sz="11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834980" y="5006806"/>
            <a:ext cx="921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</a:t>
            </a:r>
            <a:r>
              <a:rPr lang="fr-FR" sz="1100" dirty="0" smtClean="0"/>
              <a:t>ruyant</a:t>
            </a:r>
            <a:endParaRPr lang="fr-FR" sz="1100" dirty="0"/>
          </a:p>
        </p:txBody>
      </p:sp>
      <p:sp>
        <p:nvSpPr>
          <p:cNvPr id="46" name="ZoneTexte 45"/>
          <p:cNvSpPr txBox="1"/>
          <p:nvPr/>
        </p:nvSpPr>
        <p:spPr>
          <a:xfrm>
            <a:off x="7834980" y="5270505"/>
            <a:ext cx="993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Très bruyant</a:t>
            </a:r>
            <a:endParaRPr lang="fr-FR" sz="1100" dirty="0"/>
          </a:p>
        </p:txBody>
      </p:sp>
      <p:sp>
        <p:nvSpPr>
          <p:cNvPr id="47" name="Rectangle 46"/>
          <p:cNvSpPr/>
          <p:nvPr/>
        </p:nvSpPr>
        <p:spPr>
          <a:xfrm>
            <a:off x="7315844" y="4152568"/>
            <a:ext cx="1440160" cy="309424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7315844" y="4469160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7315844" y="4729342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7315844" y="4993264"/>
            <a:ext cx="1440160" cy="28803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7315844" y="5281296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6" y="1628800"/>
            <a:ext cx="6063186" cy="40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07504" y="587727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Possibilité de se déplacer dans les niveaux sonores mesurés</a:t>
            </a:r>
          </a:p>
          <a:p>
            <a:pPr algn="ctr"/>
            <a:r>
              <a:rPr lang="fr-FR" sz="1600" dirty="0" smtClean="0"/>
              <a:t>par quarts d’heure successifs, avant ou après le quart d’heure sélectionné</a:t>
            </a:r>
            <a:endParaRPr lang="fr-FR" sz="1600" dirty="0"/>
          </a:p>
        </p:txBody>
      </p:sp>
      <p:sp>
        <p:nvSpPr>
          <p:cNvPr id="2" name="Rectangle 1"/>
          <p:cNvSpPr/>
          <p:nvPr/>
        </p:nvSpPr>
        <p:spPr>
          <a:xfrm>
            <a:off x="179512" y="5517232"/>
            <a:ext cx="6192688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771800" y="5529808"/>
            <a:ext cx="360040" cy="195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99792" y="5661248"/>
            <a:ext cx="4967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18h</a:t>
            </a:r>
            <a:endParaRPr lang="fr-FR" sz="1100" dirty="0"/>
          </a:p>
        </p:txBody>
      </p:sp>
      <p:sp>
        <p:nvSpPr>
          <p:cNvPr id="32" name="Rectangle 31"/>
          <p:cNvSpPr/>
          <p:nvPr/>
        </p:nvSpPr>
        <p:spPr>
          <a:xfrm>
            <a:off x="179512" y="1772816"/>
            <a:ext cx="1152128" cy="2675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79512" y="1268760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LAeq, 15 min de 81 dB(A) mesuré au niveau du capteur entre 18h et 18h15</a:t>
            </a:r>
            <a:endParaRPr lang="fr-FR" sz="16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322702" y="1556792"/>
            <a:ext cx="26642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Les hexagones représentent l’énergie sonore en fonction de la direction de provenance.</a:t>
            </a:r>
          </a:p>
          <a:p>
            <a:endParaRPr lang="fr-FR" sz="800" dirty="0" smtClean="0"/>
          </a:p>
          <a:p>
            <a:r>
              <a:rPr lang="fr-FR" sz="1400" dirty="0" smtClean="0"/>
              <a:t>Plus c’est foncé, plus il y a de bruit en provenance de ce secteur.</a:t>
            </a:r>
          </a:p>
          <a:p>
            <a:endParaRPr lang="fr-FR" sz="800" dirty="0" smtClean="0"/>
          </a:p>
          <a:p>
            <a:r>
              <a:rPr lang="fr-FR" sz="1400" dirty="0" smtClean="0"/>
              <a:t>Ne sont représentés que les hexagones qui ont généré en cumulé 2/3 de l’énergie sonore mesurée durant le quart d’heure considéré.</a:t>
            </a:r>
            <a:endParaRPr lang="fr-FR" sz="1400" dirty="0"/>
          </a:p>
        </p:txBody>
      </p:sp>
      <p:sp>
        <p:nvSpPr>
          <p:cNvPr id="9" name="Ellipse 8"/>
          <p:cNvSpPr/>
          <p:nvPr/>
        </p:nvSpPr>
        <p:spPr>
          <a:xfrm>
            <a:off x="539552" y="2924944"/>
            <a:ext cx="4896544" cy="18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6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4" y="2654597"/>
            <a:ext cx="9017413" cy="25025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12" y="1661899"/>
            <a:ext cx="8784976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n w="18415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Une évolution nocturne du niveau sonore moyen 5mn évaluée à l’aide d’un sonomètre</a:t>
            </a:r>
          </a:p>
        </p:txBody>
      </p:sp>
    </p:spTree>
    <p:extLst>
      <p:ext uri="{BB962C8B-B14F-4D97-AF65-F5344CB8AC3E}">
        <p14:creationId xmlns:p14="http://schemas.microsoft.com/office/powerpoint/2010/main" val="15020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54" y="1484785"/>
            <a:ext cx="8627627" cy="44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8" y="1484784"/>
            <a:ext cx="853227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1943100"/>
            <a:ext cx="88011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54" y="1312813"/>
            <a:ext cx="8627627" cy="53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"/>
          <a:stretch/>
        </p:blipFill>
        <p:spPr bwMode="auto">
          <a:xfrm>
            <a:off x="4644008" y="1106137"/>
            <a:ext cx="4392488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 bwMode="auto">
          <a:xfrm>
            <a:off x="121331" y="1124744"/>
            <a:ext cx="445066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</a:p>
          <a:p>
            <a:pPr algn="l"/>
            <a:r>
              <a:rPr lang="fr-FR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devant le 82 quai de Jemmapes – Paris 10</a:t>
            </a:r>
          </a:p>
          <a:p>
            <a:pPr algn="l"/>
            <a:r>
              <a:rPr lang="fr-F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</a:t>
            </a:r>
            <a:r>
              <a:rPr lang="fr-FR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 vendredi 11 mai au jeudi 17 mai 2018</a:t>
            </a:r>
            <a:endParaRPr lang="fr-FR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6" y="3933056"/>
            <a:ext cx="425994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16053" b="4795"/>
          <a:stretch/>
        </p:blipFill>
        <p:spPr bwMode="auto">
          <a:xfrm>
            <a:off x="8087171" y="82990"/>
            <a:ext cx="949323" cy="189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54" y="3933056"/>
            <a:ext cx="438034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811688" y="1151946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77 dB(A)</a:t>
            </a:r>
          </a:p>
          <a:p>
            <a:r>
              <a:rPr lang="fr-FR" sz="1200" b="1" dirty="0" smtClean="0"/>
              <a:t>le samedi 12 mai</a:t>
            </a:r>
          </a:p>
          <a:p>
            <a:r>
              <a:rPr lang="fr-FR" sz="1200" b="1" dirty="0" smtClean="0"/>
              <a:t>entre 19h45 et 20h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56154" y="4149080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70 dB(A)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le dimanche 13 mai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entre 01h45 et 2h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5396" y="4149080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78 dB(A)</a:t>
            </a:r>
          </a:p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le mercredi 16 mai</a:t>
            </a:r>
          </a:p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entre 11h15 et 11h30</a:t>
            </a:r>
            <a:endParaRPr lang="fr-FR" sz="1200" b="1" dirty="0">
              <a:solidFill>
                <a:srgbClr val="0070C0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856" y="2519436"/>
            <a:ext cx="720080" cy="1657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75656" y="3600000"/>
            <a:ext cx="686251" cy="1657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48835" y="1556792"/>
            <a:ext cx="720080" cy="16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561831" y="764704"/>
            <a:ext cx="239779" cy="2690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2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 bwMode="auto">
          <a:xfrm>
            <a:off x="7883" y="1934905"/>
            <a:ext cx="9144000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anchor="ctr" anchorCtr="0"/>
          <a:lstStyle>
            <a:defPPr>
              <a:defRPr lang="fr-FR"/>
            </a:defPPr>
            <a:lvl1pPr algn="ctr" eaLnBrk="1" hangingPunct="1">
              <a:spcBef>
                <a:spcPts val="0"/>
              </a:spcBef>
              <a:buFontTx/>
              <a:buNone/>
              <a:defRPr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r>
              <a:rPr lang="fr-FR" altLang="fr-FR" dirty="0" smtClean="0"/>
              <a:t>Bruitparif </a:t>
            </a:r>
            <a:r>
              <a:rPr lang="fr-FR" altLang="fr-FR" dirty="0"/>
              <a:t>en quelques mots</a:t>
            </a:r>
          </a:p>
        </p:txBody>
      </p:sp>
      <p:sp>
        <p:nvSpPr>
          <p:cNvPr id="6155" name="AutoShape 2" descr="https://photos-1.dropbox.com/t/2/AADJ7Ff1iIRdvOl99GNkrqx6aa9VWaaykUZYRTD0HUdUoQ/12/121342122/png/32x32/1/1437138000/0/2/p9%2010%20ans%20discours.png/CKqR7jkgASACIAMgBCAFIAYgBygC/87OQ4TMTpbF-xvLvxiQnNdGEF9CnCgEuv_SInMIeK50?size=1600x120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>
              <a:cs typeface="Arial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pic>
        <p:nvPicPr>
          <p:cNvPr id="2050" name="Picture 2" descr="C:\Dropbox\Inauguration locaux\20180212_BRUITPARIF_AG_StDenis-®JessicaDAVID-67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4"/>
          <a:stretch/>
        </p:blipFill>
        <p:spPr bwMode="auto">
          <a:xfrm>
            <a:off x="2339751" y="2852936"/>
            <a:ext cx="4509985" cy="2192140"/>
          </a:xfrm>
          <a:prstGeom prst="rect">
            <a:avLst/>
          </a:prstGeom>
          <a:effectLst>
            <a:outerShdw blurRad="190500" dist="635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"/>
          <a:stretch/>
        </p:blipFill>
        <p:spPr bwMode="auto">
          <a:xfrm>
            <a:off x="4644008" y="1106137"/>
            <a:ext cx="4392488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/>
          <a:stretch/>
        </p:blipFill>
        <p:spPr bwMode="auto">
          <a:xfrm>
            <a:off x="121331" y="1124744"/>
            <a:ext cx="445066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Canal Saint-Martin</a:t>
            </a:r>
          </a:p>
          <a:p>
            <a:pPr algn="l"/>
            <a:r>
              <a:rPr lang="fr-FR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devant le 82 quai de Jemmapes – Paris 10</a:t>
            </a:r>
          </a:p>
          <a:p>
            <a:pPr algn="l"/>
            <a:r>
              <a:rPr lang="fr-F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</a:t>
            </a:r>
            <a:r>
              <a:rPr lang="fr-FR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 vendredi 11 mai au jeudi 17 mai 2018</a:t>
            </a:r>
            <a:endParaRPr lang="fr-FR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6" y="3933056"/>
            <a:ext cx="425994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16053" b="4795"/>
          <a:stretch/>
        </p:blipFill>
        <p:spPr bwMode="auto">
          <a:xfrm>
            <a:off x="8087171" y="82990"/>
            <a:ext cx="949323" cy="189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54" y="3933056"/>
            <a:ext cx="438034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75856" y="2519436"/>
            <a:ext cx="720080" cy="1657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475656" y="3600000"/>
            <a:ext cx="686251" cy="1657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97534"/>
            <a:ext cx="4392488" cy="28352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48835" y="1556792"/>
            <a:ext cx="720080" cy="16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561831" y="764704"/>
            <a:ext cx="239779" cy="26904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811688" y="1151946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77 dB(A)</a:t>
            </a:r>
          </a:p>
          <a:p>
            <a:r>
              <a:rPr lang="fr-FR" sz="1200" b="1" dirty="0" smtClean="0"/>
              <a:t>le samedi 12 mai</a:t>
            </a:r>
          </a:p>
          <a:p>
            <a:r>
              <a:rPr lang="fr-FR" sz="1200" b="1" dirty="0" smtClean="0"/>
              <a:t>entre 19h45 et 20h</a:t>
            </a:r>
            <a:endParaRPr lang="fr-FR" sz="1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/>
          <a:stretch/>
        </p:blipFill>
        <p:spPr>
          <a:xfrm>
            <a:off x="4644008" y="3994139"/>
            <a:ext cx="4392488" cy="281923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785282" y="4077072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70 dB(A)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le dimanche 13 mai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entre 01h45 et 2h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/>
          <a:stretch/>
        </p:blipFill>
        <p:spPr>
          <a:xfrm>
            <a:off x="235396" y="4060998"/>
            <a:ext cx="4264596" cy="275237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2794" y="4077072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78 dB(A)</a:t>
            </a:r>
          </a:p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le mercredi 16 mai</a:t>
            </a:r>
          </a:p>
          <a:p>
            <a:r>
              <a:rPr lang="fr-FR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entre 11h15 et 11h30</a:t>
            </a:r>
            <a:endParaRPr lang="fr-FR" sz="1200" b="1" dirty="0">
              <a:solidFill>
                <a:srgbClr val="0070C0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99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" y="1684915"/>
            <a:ext cx="5055642" cy="342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quartier Enfants rouges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35" y="1196752"/>
            <a:ext cx="4079640" cy="275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25" y="4077072"/>
            <a:ext cx="405125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2976" y="1124744"/>
            <a:ext cx="4928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Devant le 4 rue Eugène </a:t>
            </a:r>
            <a:r>
              <a:rPr lang="fr-FR" sz="1600" dirty="0" err="1" smtClean="0"/>
              <a:t>Spuller</a:t>
            </a:r>
            <a:r>
              <a:rPr lang="fr-FR" sz="1600" dirty="0" smtClean="0"/>
              <a:t> - Paris 4</a:t>
            </a:r>
          </a:p>
          <a:p>
            <a:pPr algn="ctr"/>
            <a:r>
              <a:rPr lang="fr-FR" sz="1600" dirty="0" smtClean="0"/>
              <a:t>Semaine allant du vendredi 4 au vendredi 11 mai 2018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-108522" y="1268760"/>
            <a:ext cx="430887" cy="43204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600" dirty="0"/>
              <a:t>d</a:t>
            </a:r>
            <a:r>
              <a:rPr lang="fr-FR" sz="1600" dirty="0" smtClean="0"/>
              <a:t>e 0 h à 24 h</a:t>
            </a:r>
            <a:endParaRPr lang="fr-FR" sz="1600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06923" y="4168991"/>
            <a:ext cx="0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06923" y="1864735"/>
            <a:ext cx="0" cy="8004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64853" y="4987501"/>
            <a:ext cx="4736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Ve 04        Sa 05         Di 06          Lu 07         Ma 08        Me 09        Je 10         Ve 11    </a:t>
            </a:r>
            <a:endParaRPr lang="fr-FR" sz="11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01306" y="1397967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81 dB(A)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le dimanche 6 mai 2018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entre 18h et 18h15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35834" y="4278287"/>
            <a:ext cx="191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79 dB(A)</a:t>
            </a:r>
          </a:p>
          <a:p>
            <a:r>
              <a:rPr lang="fr-FR" sz="1200" b="1" dirty="0" smtClean="0"/>
              <a:t>le samedi 5 mai 2018</a:t>
            </a:r>
          </a:p>
          <a:p>
            <a:r>
              <a:rPr lang="fr-FR" sz="1200" b="1" dirty="0" smtClean="0"/>
              <a:t>entre 11h et 11h15</a:t>
            </a:r>
            <a:endParaRPr lang="fr-FR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448911"/>
            <a:ext cx="720080" cy="165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67385"/>
          <a:stretch/>
        </p:blipFill>
        <p:spPr bwMode="auto">
          <a:xfrm>
            <a:off x="6785712" y="1286736"/>
            <a:ext cx="2106769" cy="73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365469" y="2563088"/>
            <a:ext cx="686251" cy="1657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20" y="5324607"/>
            <a:ext cx="469537" cy="14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79079" y="5652952"/>
            <a:ext cx="95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LAeq, 15 min en dB(A)</a:t>
            </a:r>
            <a:endParaRPr lang="fr-FR" sz="1100" dirty="0"/>
          </a:p>
        </p:txBody>
      </p:sp>
      <p:sp>
        <p:nvSpPr>
          <p:cNvPr id="6" name="Rectangle 5"/>
          <p:cNvSpPr/>
          <p:nvPr/>
        </p:nvSpPr>
        <p:spPr>
          <a:xfrm>
            <a:off x="1259632" y="5249112"/>
            <a:ext cx="2475260" cy="15566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677392" y="5373216"/>
            <a:ext cx="921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</a:t>
            </a:r>
            <a:r>
              <a:rPr lang="fr-FR" sz="1100" dirty="0" smtClean="0"/>
              <a:t>alme</a:t>
            </a:r>
            <a:endParaRPr lang="fr-FR" sz="11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681057" y="5634031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Plutôt calme</a:t>
            </a:r>
            <a:endParaRPr lang="fr-FR" sz="11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681057" y="5903694"/>
            <a:ext cx="917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Modéré</a:t>
            </a:r>
            <a:endParaRPr lang="fr-FR" sz="11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677392" y="6178846"/>
            <a:ext cx="921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B</a:t>
            </a:r>
            <a:r>
              <a:rPr lang="fr-FR" sz="1100" dirty="0" smtClean="0"/>
              <a:t>ruyant</a:t>
            </a:r>
            <a:endParaRPr lang="fr-FR" sz="11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677392" y="6442545"/>
            <a:ext cx="993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Très bruyant</a:t>
            </a:r>
            <a:endParaRPr lang="fr-FR" sz="1100" dirty="0"/>
          </a:p>
        </p:txBody>
      </p:sp>
      <p:sp>
        <p:nvSpPr>
          <p:cNvPr id="9" name="Rectangle 8"/>
          <p:cNvSpPr/>
          <p:nvPr/>
        </p:nvSpPr>
        <p:spPr>
          <a:xfrm>
            <a:off x="2158256" y="5324608"/>
            <a:ext cx="1440160" cy="309424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158256" y="5641200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158256" y="5901382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158256" y="6165304"/>
            <a:ext cx="1440160" cy="28803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158256" y="6453336"/>
            <a:ext cx="1440160" cy="263922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48" y="1286736"/>
            <a:ext cx="292415" cy="29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1792" y="40995"/>
            <a:ext cx="1392823" cy="12277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013045" y="332656"/>
            <a:ext cx="186050" cy="20722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1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U:\Publications\Francilophone 25\méduses quartiers animés\Place Ste Catherine - 20180511 vendredi 19h45-20h terrasses 67 d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 bwMode="auto">
          <a:xfrm>
            <a:off x="4637163" y="1178368"/>
            <a:ext cx="4253457" cy="27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Place Sainte-Catherine</a:t>
            </a:r>
          </a:p>
          <a:p>
            <a:pPr algn="l"/>
            <a:r>
              <a:rPr lang="fr-F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devant le </a:t>
            </a:r>
            <a:r>
              <a:rPr lang="fr-FR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place Ste </a:t>
            </a:r>
            <a:r>
              <a:rPr lang="fr-F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</a:t>
            </a:r>
            <a:r>
              <a:rPr lang="fr-FR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atherine– </a:t>
            </a:r>
            <a:r>
              <a:rPr lang="fr-F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Paris 4</a:t>
            </a:r>
          </a:p>
          <a:p>
            <a:pPr algn="l"/>
            <a:r>
              <a:rPr lang="fr-F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du vendredi 4</a:t>
            </a:r>
            <a:r>
              <a:rPr lang="fr-FR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fr-FR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mai au </a:t>
            </a:r>
            <a:r>
              <a:rPr lang="fr-FR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vendredi 11 mai 2018</a:t>
            </a:r>
            <a:endParaRPr lang="fr-FR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41" y="198237"/>
            <a:ext cx="1403840" cy="13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12360" y="855112"/>
            <a:ext cx="288032" cy="29683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U:\Publications\Francilophone 25\méduses quartiers animés\Place Ste Catherine - 20180504 au 20180511 exemple hebdoscop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 bwMode="auto">
          <a:xfrm>
            <a:off x="170825" y="1178368"/>
            <a:ext cx="4249136" cy="27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1920" y="1556792"/>
            <a:ext cx="568041" cy="1440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7861" y="3789040"/>
            <a:ext cx="607101" cy="82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22953" y="2996951"/>
            <a:ext cx="554813" cy="82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 descr="U:\Publications\Francilophone 25\méduses quartiers animés\Place Ste Catherine - 20180505 samedi 0-0h15 terrasses 61 dB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7" y="3982890"/>
            <a:ext cx="425472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6770" y="4221088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61 dB(A)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le samedi </a:t>
            </a:r>
            <a:r>
              <a:rPr lang="fr-FR" sz="1200" b="1" dirty="0">
                <a:solidFill>
                  <a:schemeClr val="bg1"/>
                </a:solidFill>
              </a:rPr>
              <a:t>5</a:t>
            </a:r>
            <a:r>
              <a:rPr lang="fr-FR" sz="1200" b="1" dirty="0" smtClean="0">
                <a:solidFill>
                  <a:schemeClr val="bg1"/>
                </a:solidFill>
              </a:rPr>
              <a:t> mai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entre 0h et 0h15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U:\Publications\Francilophone 25\méduses quartiers animés\Place Ste Catherine - 20180506 dimanche 7h15-7h30 nettoyage place 65 dB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72" y="3982890"/>
            <a:ext cx="424560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716016" y="4225213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65 dB(A)</a:t>
            </a:r>
          </a:p>
          <a:p>
            <a:r>
              <a:rPr lang="fr-FR" sz="1200" b="1" dirty="0" smtClean="0"/>
              <a:t>le dimanche 6 mai</a:t>
            </a:r>
          </a:p>
          <a:p>
            <a:r>
              <a:rPr lang="fr-FR" sz="1200" b="1" dirty="0" smtClean="0"/>
              <a:t>entre 7h15 et 7h30</a:t>
            </a:r>
            <a:endParaRPr lang="fr-FR" sz="12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646872" y="1377642"/>
            <a:ext cx="194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70C0"/>
                </a:solidFill>
              </a:rPr>
              <a:t>67 dB(A)</a:t>
            </a:r>
          </a:p>
          <a:p>
            <a:r>
              <a:rPr lang="fr-FR" sz="1200" b="1" dirty="0" smtClean="0">
                <a:solidFill>
                  <a:srgbClr val="0070C0"/>
                </a:solidFill>
              </a:rPr>
              <a:t>le vendredi 11 mai</a:t>
            </a:r>
          </a:p>
          <a:p>
            <a:r>
              <a:rPr lang="fr-FR" sz="1200" b="1" dirty="0" smtClean="0">
                <a:solidFill>
                  <a:srgbClr val="0070C0"/>
                </a:solidFill>
              </a:rPr>
              <a:t>entre 19h45 et 20h</a:t>
            </a:r>
            <a:endParaRPr lang="fr-FR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Port de la Gare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b="3439"/>
          <a:stretch/>
        </p:blipFill>
        <p:spPr>
          <a:xfrm>
            <a:off x="306503" y="1289045"/>
            <a:ext cx="4156639" cy="2685143"/>
          </a:xfrm>
          <a:prstGeom prst="rect">
            <a:avLst/>
          </a:prstGeom>
        </p:spPr>
      </p:pic>
      <p:pic>
        <p:nvPicPr>
          <p:cNvPr id="2050" name="Picture 2" descr="G:\6-DSS\Etudes op\Paris lieux festifs\Quai de la Gare - Paris 13\Installation juin 2017\Equipe\Pose 28062017\Point 9\WP_20170628_0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b="8524"/>
          <a:stretch/>
        </p:blipFill>
        <p:spPr bwMode="auto">
          <a:xfrm>
            <a:off x="296590" y="4074051"/>
            <a:ext cx="4176464" cy="26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6-DSS\Etudes op\Paris lieux festifs\Quai de la Gare - Paris 13\Photos pr journaliste\20160901_141403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2541"/>
          <a:stretch/>
        </p:blipFill>
        <p:spPr bwMode="auto">
          <a:xfrm>
            <a:off x="4644008" y="1289046"/>
            <a:ext cx="4173782" cy="26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6-DSS\Etudes op\Paris lieux festifs\Quai de la Gare - Paris 13\Installation juin 2017\Equipe\Pose 28062017\Point 7\WP_20170628_0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/>
          <a:stretch/>
        </p:blipFill>
        <p:spPr bwMode="auto">
          <a:xfrm>
            <a:off x="4644008" y="4061677"/>
            <a:ext cx="4173782" cy="26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/>
          <a:stretch/>
        </p:blipFill>
        <p:spPr>
          <a:xfrm>
            <a:off x="3395063" y="2766313"/>
            <a:ext cx="2136158" cy="2712848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55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Port de la Gare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Espace réservé du contenu 9"/>
          <p:cNvPicPr>
            <a:picLocks noChangeAspect="1"/>
          </p:cNvPicPr>
          <p:nvPr/>
        </p:nvPicPr>
        <p:blipFill rotWithShape="1">
          <a:blip r:embed="rId4"/>
          <a:srcRect t="8203"/>
          <a:stretch/>
        </p:blipFill>
        <p:spPr>
          <a:xfrm>
            <a:off x="264853" y="1268759"/>
            <a:ext cx="5101489" cy="26341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t="7014"/>
          <a:stretch/>
        </p:blipFill>
        <p:spPr>
          <a:xfrm>
            <a:off x="267109" y="4051247"/>
            <a:ext cx="5099234" cy="26181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6096" y="1268758"/>
            <a:ext cx="3528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30/09/2016 entre 3h et 4h la nuit</a:t>
            </a:r>
          </a:p>
          <a:p>
            <a:endParaRPr lang="fr-FR" dirty="0" smtClean="0"/>
          </a:p>
          <a:p>
            <a:r>
              <a:rPr lang="fr-FR" dirty="0" smtClean="0"/>
              <a:t>Un hublot resté ouvert au niveau du bateau phare duquel s’échappe la musique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04" y="4051247"/>
            <a:ext cx="35283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25/09/2016 (journée sans voiture) entre 8h30 et 9h le matin</a:t>
            </a:r>
          </a:p>
          <a:p>
            <a:endParaRPr lang="fr-FR" dirty="0" smtClean="0"/>
          </a:p>
          <a:p>
            <a:r>
              <a:rPr lang="fr-FR" dirty="0" smtClean="0"/>
              <a:t>Musique en provenance des séances de fitness à ciel ouvert sur barge en face au niveau du quai de Bercy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2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Exemple Port de la Gare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2267"/>
            <a:ext cx="795526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D’un outil de diagnostic…</a:t>
            </a:r>
          </a:p>
          <a:p>
            <a:pPr algn="l"/>
            <a:r>
              <a:rPr lang="fr-F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</a:t>
            </a:r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		  à un outil de gestion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35496" y="1124744"/>
            <a:ext cx="9108504" cy="4680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fr-FR" sz="2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Avantages du dispositif</a:t>
            </a:r>
          </a:p>
          <a:p>
            <a:pPr lvl="1">
              <a:spcAft>
                <a:spcPts val="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Transparence (information en temps réel et historique accessible à tous)</a:t>
            </a:r>
          </a:p>
          <a:p>
            <a:pPr lvl="1">
              <a:spcAft>
                <a:spcPts val="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Objectivation des nuisances (niveaux, durée, provenance)</a:t>
            </a:r>
          </a:p>
          <a:p>
            <a:pPr lvl="1">
              <a:spcAft>
                <a:spcPts val="60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Traçabilité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Comment en faire un outil de gestion de la tranquillité publique ?</a:t>
            </a:r>
          </a:p>
          <a:p>
            <a:pPr lvl="1">
              <a:spcAft>
                <a:spcPts val="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Définition des critères de sélection des périodes de fortes gênes sonores (zonages, seuils de vigilance, seuils d’intervention, modalités de déclenchement)</a:t>
            </a:r>
          </a:p>
          <a:p>
            <a:pPr marL="857250" lvl="2" indent="0">
              <a:spcAft>
                <a:spcPts val="0"/>
              </a:spcAft>
              <a:buNone/>
            </a:pPr>
            <a:r>
              <a:rPr lang="fr-FR" sz="1200" b="1" i="1" dirty="0" smtClean="0">
                <a:solidFill>
                  <a:schemeClr val="accent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Combinaison de différents paramètres : niveau  sonore / émergence / secteur de provenance / durée / période de la journée / type de jour / part de basses fréquences (rapport dB(C)/dB(A))…</a:t>
            </a:r>
          </a:p>
          <a:p>
            <a:pPr lvl="1">
              <a:spcAft>
                <a:spcPts val="0"/>
              </a:spcAft>
            </a:pPr>
            <a:r>
              <a:rPr lang="fr-FR" sz="1600" dirty="0"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dentification des acteurs pouvant intervenir sur site (personnel des établissements, médiateurs, agents de la Ville, forces de l’ordre…)</a:t>
            </a:r>
          </a:p>
          <a:p>
            <a:pPr lvl="1">
              <a:spcAft>
                <a:spcPts val="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Quel système de diffusion de l’information (comment ?, à qui ?, quand ?)</a:t>
            </a:r>
          </a:p>
          <a:p>
            <a:pPr lvl="1">
              <a:spcAft>
                <a:spcPts val="600"/>
              </a:spcAft>
            </a:pP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Mise en place de tableaux </a:t>
            </a:r>
            <a:r>
              <a:rPr lang="fr-FR" sz="1600" dirty="0">
                <a:latin typeface="Century Gothic" panose="020B0502020202020204" pitchFamily="34" charset="0"/>
                <a:cs typeface="Arial" panose="020B0604020202020204" pitchFamily="34" charset="0"/>
              </a:rPr>
              <a:t>de </a:t>
            </a: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bord et d’outils de suivi des indicateurs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Chaque contexte est différent et présente ses spécificités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 </a:t>
            </a: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Pas de méthode universelle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 </a:t>
            </a: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Nécessité de disposer d’une première base de données d’apprentissage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1600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 Critères à définir au cas par cas</a:t>
            </a:r>
          </a:p>
          <a:p>
            <a:pPr marL="0" indent="0">
              <a:spcAft>
                <a:spcPts val="0"/>
              </a:spcAft>
              <a:buNone/>
            </a:pPr>
            <a:endParaRPr lang="fr-FR" sz="800" dirty="0" smtClean="0">
              <a:latin typeface="Century Gothic" panose="020B0502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spcAft>
                <a:spcPts val="0"/>
              </a:spcAft>
              <a:buNone/>
              <a:tabLst>
                <a:tab pos="1255713" algn="l"/>
              </a:tabLst>
            </a:pPr>
            <a:r>
              <a:rPr lang="fr-FR" sz="16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NECESSITE :	DE METTRE EN PLACE UN GROUPE DE TRAVAIL TECHNIQUE AU NIVEAU LOCAL</a:t>
            </a:r>
          </a:p>
          <a:p>
            <a:pPr marL="0" indent="0">
              <a:spcAft>
                <a:spcPts val="0"/>
              </a:spcAft>
              <a:buNone/>
              <a:tabLst>
                <a:tab pos="1255713" algn="l"/>
              </a:tabLst>
            </a:pPr>
            <a:r>
              <a:rPr lang="fr-FR" sz="16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DE PARTAGER LES RESULTATS EN INSTANCE DE CONCERTATION </a:t>
            </a:r>
            <a:endParaRPr lang="fr-FR" sz="16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93" y="256474"/>
            <a:ext cx="4175670" cy="34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ZoneTexte 2"/>
          <p:cNvSpPr txBox="1">
            <a:spLocks noChangeArrowheads="1"/>
          </p:cNvSpPr>
          <p:nvPr/>
        </p:nvSpPr>
        <p:spPr bwMode="auto">
          <a:xfrm>
            <a:off x="539750" y="3789040"/>
            <a:ext cx="81359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alt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Merci pour votre attention !</a:t>
            </a:r>
          </a:p>
          <a:p>
            <a:pPr algn="ctr" eaLnBrk="1" hangingPunct="1"/>
            <a:endParaRPr lang="fr-FR" altLang="fr-FR" sz="1100" dirty="0">
              <a:latin typeface="Century Gothic" pitchFamily="34" charset="0"/>
            </a:endParaRPr>
          </a:p>
          <a:p>
            <a:pPr algn="ctr" eaLnBrk="1" hangingPunct="1"/>
            <a:r>
              <a:rPr lang="fr-FR" altLang="fr-FR" sz="2000" dirty="0">
                <a:latin typeface="Century Gothic" pitchFamily="34" charset="0"/>
                <a:hlinkClick r:id="rId3"/>
              </a:rPr>
              <a:t>www.bruitparif.fr</a:t>
            </a:r>
            <a:endParaRPr lang="fr-FR" altLang="fr-FR" sz="2000" dirty="0">
              <a:latin typeface="Century Gothic" pitchFamily="34" charset="0"/>
            </a:endParaRPr>
          </a:p>
        </p:txBody>
      </p:sp>
      <p:pic>
        <p:nvPicPr>
          <p:cNvPr id="32772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41168"/>
            <a:ext cx="136683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" y="-27384"/>
            <a:ext cx="9146750" cy="609783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90"/>
            <a:ext cx="9146750" cy="60978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" y="1306382"/>
            <a:ext cx="9146750" cy="6097834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1187624" y="1196752"/>
            <a:ext cx="1582737" cy="1582738"/>
          </a:xfrm>
          <a:custGeom>
            <a:avLst/>
            <a:gdLst>
              <a:gd name="connsiteX0" fmla="*/ 0 w 1583859"/>
              <a:gd name="connsiteY0" fmla="*/ 791930 h 1583859"/>
              <a:gd name="connsiteX1" fmla="*/ 791930 w 1583859"/>
              <a:gd name="connsiteY1" fmla="*/ 0 h 1583859"/>
              <a:gd name="connsiteX2" fmla="*/ 1583860 w 1583859"/>
              <a:gd name="connsiteY2" fmla="*/ 791930 h 1583859"/>
              <a:gd name="connsiteX3" fmla="*/ 791930 w 1583859"/>
              <a:gd name="connsiteY3" fmla="*/ 1583860 h 1583859"/>
              <a:gd name="connsiteX4" fmla="*/ 0 w 1583859"/>
              <a:gd name="connsiteY4" fmla="*/ 791930 h 15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859" h="1583859">
                <a:moveTo>
                  <a:pt x="0" y="791930"/>
                </a:moveTo>
                <a:cubicBezTo>
                  <a:pt x="0" y="354559"/>
                  <a:pt x="354559" y="0"/>
                  <a:pt x="791930" y="0"/>
                </a:cubicBezTo>
                <a:cubicBezTo>
                  <a:pt x="1229301" y="0"/>
                  <a:pt x="1583860" y="354559"/>
                  <a:pt x="1583860" y="791930"/>
                </a:cubicBezTo>
                <a:cubicBezTo>
                  <a:pt x="1583860" y="1229301"/>
                  <a:pt x="1229301" y="1583860"/>
                  <a:pt x="791930" y="1583860"/>
                </a:cubicBezTo>
                <a:cubicBezTo>
                  <a:pt x="354559" y="1583860"/>
                  <a:pt x="0" y="1229301"/>
                  <a:pt x="0" y="79193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108000" tIns="144000" rIns="216000" bIns="216000" spcCol="1270" anchor="ctr"/>
          <a:lstStyle/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1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Centre d’évaluation technique de l’environnement sonore</a:t>
            </a:r>
            <a:endParaRPr lang="fr-FR" sz="11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 Île-de-France</a:t>
            </a:r>
          </a:p>
        </p:txBody>
      </p:sp>
      <p:sp>
        <p:nvSpPr>
          <p:cNvPr id="7" name="Forme libre 6"/>
          <p:cNvSpPr/>
          <p:nvPr/>
        </p:nvSpPr>
        <p:spPr>
          <a:xfrm>
            <a:off x="2503543" y="1196752"/>
            <a:ext cx="1584325" cy="1582738"/>
          </a:xfrm>
          <a:custGeom>
            <a:avLst/>
            <a:gdLst>
              <a:gd name="connsiteX0" fmla="*/ 0 w 1583859"/>
              <a:gd name="connsiteY0" fmla="*/ 791930 h 1583859"/>
              <a:gd name="connsiteX1" fmla="*/ 791930 w 1583859"/>
              <a:gd name="connsiteY1" fmla="*/ 0 h 1583859"/>
              <a:gd name="connsiteX2" fmla="*/ 1583860 w 1583859"/>
              <a:gd name="connsiteY2" fmla="*/ 791930 h 1583859"/>
              <a:gd name="connsiteX3" fmla="*/ 791930 w 1583859"/>
              <a:gd name="connsiteY3" fmla="*/ 1583860 h 1583859"/>
              <a:gd name="connsiteX4" fmla="*/ 0 w 1583859"/>
              <a:gd name="connsiteY4" fmla="*/ 791930 h 15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859" h="1583859">
                <a:moveTo>
                  <a:pt x="0" y="791930"/>
                </a:moveTo>
                <a:cubicBezTo>
                  <a:pt x="0" y="354559"/>
                  <a:pt x="354559" y="0"/>
                  <a:pt x="791930" y="0"/>
                </a:cubicBezTo>
                <a:cubicBezTo>
                  <a:pt x="1229301" y="0"/>
                  <a:pt x="1583860" y="354559"/>
                  <a:pt x="1583860" y="791930"/>
                </a:cubicBezTo>
                <a:cubicBezTo>
                  <a:pt x="1583860" y="1229301"/>
                  <a:pt x="1229301" y="1583860"/>
                  <a:pt x="791930" y="1583860"/>
                </a:cubicBezTo>
                <a:cubicBezTo>
                  <a:pt x="354559" y="1583860"/>
                  <a:pt x="0" y="1229301"/>
                  <a:pt x="0" y="791930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144000" tIns="216000" rIns="360000" bIns="216000" spcCol="1270" anchor="ctr"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Créé en 2004 à l’initiative </a:t>
            </a:r>
            <a:r>
              <a:rPr lang="fr-FR" sz="11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 la Région </a:t>
            </a:r>
            <a:r>
              <a:rPr lang="fr-FR" sz="11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IdF</a:t>
            </a:r>
            <a:endParaRPr lang="fr-FR" sz="11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3770368" y="1196752"/>
            <a:ext cx="1584325" cy="1582738"/>
          </a:xfrm>
          <a:custGeom>
            <a:avLst/>
            <a:gdLst>
              <a:gd name="connsiteX0" fmla="*/ 0 w 1583859"/>
              <a:gd name="connsiteY0" fmla="*/ 791930 h 1583859"/>
              <a:gd name="connsiteX1" fmla="*/ 791930 w 1583859"/>
              <a:gd name="connsiteY1" fmla="*/ 0 h 1583859"/>
              <a:gd name="connsiteX2" fmla="*/ 1583860 w 1583859"/>
              <a:gd name="connsiteY2" fmla="*/ 791930 h 1583859"/>
              <a:gd name="connsiteX3" fmla="*/ 791930 w 1583859"/>
              <a:gd name="connsiteY3" fmla="*/ 1583860 h 1583859"/>
              <a:gd name="connsiteX4" fmla="*/ 0 w 1583859"/>
              <a:gd name="connsiteY4" fmla="*/ 791930 h 15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859" h="1583859">
                <a:moveTo>
                  <a:pt x="0" y="791930"/>
                </a:moveTo>
                <a:cubicBezTo>
                  <a:pt x="0" y="354559"/>
                  <a:pt x="354559" y="0"/>
                  <a:pt x="791930" y="0"/>
                </a:cubicBezTo>
                <a:cubicBezTo>
                  <a:pt x="1229301" y="0"/>
                  <a:pt x="1583860" y="354559"/>
                  <a:pt x="1583860" y="791930"/>
                </a:cubicBezTo>
                <a:cubicBezTo>
                  <a:pt x="1583860" y="1229301"/>
                  <a:pt x="1229301" y="1583860"/>
                  <a:pt x="791930" y="1583860"/>
                </a:cubicBezTo>
                <a:cubicBezTo>
                  <a:pt x="354559" y="1583860"/>
                  <a:pt x="0" y="1229301"/>
                  <a:pt x="0" y="79193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216000" tIns="216000" rIns="360000" bIns="216000" spcCol="1270" anchor="ctr"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1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Association loi 1901</a:t>
            </a:r>
            <a:endParaRPr lang="fr-FR" sz="11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5106845" y="1196752"/>
            <a:ext cx="1584325" cy="1582738"/>
          </a:xfrm>
          <a:custGeom>
            <a:avLst/>
            <a:gdLst>
              <a:gd name="connsiteX0" fmla="*/ 0 w 1583859"/>
              <a:gd name="connsiteY0" fmla="*/ 791930 h 1583859"/>
              <a:gd name="connsiteX1" fmla="*/ 791930 w 1583859"/>
              <a:gd name="connsiteY1" fmla="*/ 0 h 1583859"/>
              <a:gd name="connsiteX2" fmla="*/ 1583860 w 1583859"/>
              <a:gd name="connsiteY2" fmla="*/ 791930 h 1583859"/>
              <a:gd name="connsiteX3" fmla="*/ 791930 w 1583859"/>
              <a:gd name="connsiteY3" fmla="*/ 1583860 h 1583859"/>
              <a:gd name="connsiteX4" fmla="*/ 0 w 1583859"/>
              <a:gd name="connsiteY4" fmla="*/ 791930 h 15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859" h="1583859">
                <a:moveTo>
                  <a:pt x="0" y="791930"/>
                </a:moveTo>
                <a:cubicBezTo>
                  <a:pt x="0" y="354559"/>
                  <a:pt x="354559" y="0"/>
                  <a:pt x="791930" y="0"/>
                </a:cubicBezTo>
                <a:cubicBezTo>
                  <a:pt x="1229301" y="0"/>
                  <a:pt x="1583860" y="354559"/>
                  <a:pt x="1583860" y="791930"/>
                </a:cubicBezTo>
                <a:cubicBezTo>
                  <a:pt x="1583860" y="1229301"/>
                  <a:pt x="1229301" y="1583860"/>
                  <a:pt x="791930" y="1583860"/>
                </a:cubicBezTo>
                <a:cubicBezTo>
                  <a:pt x="354559" y="1583860"/>
                  <a:pt x="0" y="1229301"/>
                  <a:pt x="0" y="79193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252000" tIns="216000" rIns="252000" bIns="180000" spcCol="1270" anchor="ctr"/>
          <a:lstStyle/>
          <a:p>
            <a:pPr algn="ctr" defTabSz="488950">
              <a:lnSpc>
                <a:spcPct val="90000"/>
              </a:lnSpc>
              <a:spcAft>
                <a:spcPts val="3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Gouvernance quadripartite : </a:t>
            </a:r>
          </a:p>
          <a:p>
            <a:pPr algn="ctr" defTabSz="488950">
              <a:lnSpc>
                <a:spcPct val="90000"/>
              </a:lnSpc>
              <a:spcAft>
                <a:spcPts val="3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Etat</a:t>
            </a:r>
          </a:p>
          <a:p>
            <a:pPr algn="ctr" defTabSz="488950">
              <a:lnSpc>
                <a:spcPct val="90000"/>
              </a:lnSpc>
              <a:spcAft>
                <a:spcPts val="3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Collectivités</a:t>
            </a:r>
          </a:p>
          <a:p>
            <a:pPr algn="ctr" defTabSz="488950">
              <a:lnSpc>
                <a:spcPct val="90000"/>
              </a:lnSpc>
              <a:spcAft>
                <a:spcPts val="3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Activités économiques</a:t>
            </a:r>
          </a:p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Associations</a:t>
            </a:r>
          </a:p>
        </p:txBody>
      </p:sp>
      <p:sp>
        <p:nvSpPr>
          <p:cNvPr id="6155" name="AutoShape 2" descr="https://photos-1.dropbox.com/t/2/AADJ7Ff1iIRdvOl99GNkrqx6aa9VWaaykUZYRTD0HUdUoQ/12/121342122/png/32x32/1/1437138000/0/2/p9%2010%20ans%20discours.png/CKqR7jkgASACIAMgBCAFIAYgBygC/87OQ4TMTpbF-xvLvxiQnNdGEF9CnCgEuv_SInMIeK50?size=1600x120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>
              <a:cs typeface="Arial" pitchFamily="34" charset="0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6375257" y="1196752"/>
            <a:ext cx="1584325" cy="1584325"/>
          </a:xfrm>
          <a:custGeom>
            <a:avLst/>
            <a:gdLst>
              <a:gd name="connsiteX0" fmla="*/ 0 w 1583859"/>
              <a:gd name="connsiteY0" fmla="*/ 791930 h 1583859"/>
              <a:gd name="connsiteX1" fmla="*/ 791930 w 1583859"/>
              <a:gd name="connsiteY1" fmla="*/ 0 h 1583859"/>
              <a:gd name="connsiteX2" fmla="*/ 1583860 w 1583859"/>
              <a:gd name="connsiteY2" fmla="*/ 791930 h 1583859"/>
              <a:gd name="connsiteX3" fmla="*/ 791930 w 1583859"/>
              <a:gd name="connsiteY3" fmla="*/ 1583860 h 1583859"/>
              <a:gd name="connsiteX4" fmla="*/ 0 w 1583859"/>
              <a:gd name="connsiteY4" fmla="*/ 791930 h 15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859" h="1583859">
                <a:moveTo>
                  <a:pt x="0" y="791930"/>
                </a:moveTo>
                <a:cubicBezTo>
                  <a:pt x="0" y="354559"/>
                  <a:pt x="354559" y="0"/>
                  <a:pt x="791930" y="0"/>
                </a:cubicBezTo>
                <a:cubicBezTo>
                  <a:pt x="1229301" y="0"/>
                  <a:pt x="1583860" y="354559"/>
                  <a:pt x="1583860" y="791930"/>
                </a:cubicBezTo>
                <a:cubicBezTo>
                  <a:pt x="1583860" y="1229301"/>
                  <a:pt x="1229301" y="1583860"/>
                  <a:pt x="791930" y="1583860"/>
                </a:cubicBezTo>
                <a:cubicBezTo>
                  <a:pt x="354559" y="1583860"/>
                  <a:pt x="0" y="1229301"/>
                  <a:pt x="0" y="79193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288000" tIns="216000" rIns="288000" bIns="216000" spcCol="1270" anchor="ctr"/>
          <a:lstStyle/>
          <a:p>
            <a:pPr algn="ctr" defTabSz="488950">
              <a:spcAft>
                <a:spcPts val="0"/>
              </a:spcAft>
              <a:defRPr/>
            </a:pP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Une </a:t>
            </a:r>
            <a:r>
              <a:rPr lang="fr-FR" sz="11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compétence régionale  et une implication </a:t>
            </a:r>
            <a:r>
              <a:rPr lang="fr-FR" sz="11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 niveau </a:t>
            </a:r>
            <a:r>
              <a:rPr lang="fr-FR" sz="11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européen</a:t>
            </a:r>
            <a:endParaRPr lang="fr-FR" sz="11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19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Bruitparif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Plus de 80 membres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21" name="AutoShape 17" descr="Résultat de recherche d'images pour &quot;DRIEA IdF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entury Gothic" panose="020B050202020202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264854" y="1304764"/>
            <a:ext cx="3659073" cy="1426736"/>
            <a:chOff x="942101" y="188640"/>
            <a:chExt cx="2765803" cy="2232248"/>
          </a:xfrm>
        </p:grpSpPr>
        <p:sp>
          <p:nvSpPr>
            <p:cNvPr id="29" name="Rectangle 28"/>
            <p:cNvSpPr/>
            <p:nvPr/>
          </p:nvSpPr>
          <p:spPr>
            <a:xfrm>
              <a:off x="1421103" y="188640"/>
              <a:ext cx="15709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Etat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42101" y="188640"/>
              <a:ext cx="2765803" cy="2232248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ntury Gothic" panose="020B0502020202020204" pitchFamily="34" charset="0"/>
              </a:endParaRP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06" y="5709395"/>
            <a:ext cx="612213" cy="671184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31" y="5746713"/>
            <a:ext cx="1290326" cy="633705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37" y="5707483"/>
            <a:ext cx="732925" cy="56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067943" y="5336897"/>
            <a:ext cx="4824538" cy="1404471"/>
          </a:xfrm>
          <a:prstGeom prst="rect">
            <a:avLst/>
          </a:prstGeom>
          <a:noFill/>
          <a:ln w="38100">
            <a:solidFill>
              <a:srgbClr val="E72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78857" y="5364783"/>
            <a:ext cx="48411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E725A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Activités économiques</a:t>
            </a:r>
          </a:p>
        </p:txBody>
      </p:sp>
      <p:pic>
        <p:nvPicPr>
          <p:cNvPr id="36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60" y="4764802"/>
            <a:ext cx="876011" cy="50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5" y="3110638"/>
            <a:ext cx="939553" cy="63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26" y="3220056"/>
            <a:ext cx="1248614" cy="29349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21" y="6343265"/>
            <a:ext cx="754867" cy="24720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22" y="4186344"/>
            <a:ext cx="770185" cy="58742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5" y="5319859"/>
            <a:ext cx="606301" cy="60630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29" y="5062857"/>
            <a:ext cx="475821" cy="70995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18" y="4882730"/>
            <a:ext cx="738840" cy="300302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5" y="3955767"/>
            <a:ext cx="494946" cy="57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40" y="4212488"/>
            <a:ext cx="525334" cy="53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" y="4909730"/>
            <a:ext cx="985208" cy="24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85"/>
          <a:stretch/>
        </p:blipFill>
        <p:spPr bwMode="auto">
          <a:xfrm>
            <a:off x="1033871" y="4168826"/>
            <a:ext cx="641182" cy="60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35" y="3537202"/>
            <a:ext cx="539887" cy="56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1" y="4097954"/>
            <a:ext cx="741559" cy="70538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64855" y="2814028"/>
            <a:ext cx="365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Associations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64855" y="2847080"/>
            <a:ext cx="3659072" cy="38942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pic>
        <p:nvPicPr>
          <p:cNvPr id="52" name="Picture 24" descr="http://www.caue94.fr/sites/all/themes/cauemobile/logo94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4083" r="33064" b="-4083"/>
          <a:stretch/>
        </p:blipFill>
        <p:spPr bwMode="auto">
          <a:xfrm>
            <a:off x="2139713" y="5353877"/>
            <a:ext cx="924848" cy="42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2072348" y="5902510"/>
            <a:ext cx="1851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 des personnalités</a:t>
            </a:r>
          </a:p>
          <a:p>
            <a:pPr algn="r"/>
            <a:r>
              <a:rPr lang="fr-FR" sz="1400" b="1" i="1" dirty="0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qualifiées</a:t>
            </a:r>
            <a:endParaRPr lang="fr-FR" sz="1400" b="1" i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418947" y="3217103"/>
            <a:ext cx="2536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Cirena</a:t>
            </a:r>
            <a:r>
              <a:rPr lang="fr-FR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fr-FR" sz="1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Arec </a:t>
            </a:r>
          </a:p>
          <a:p>
            <a:pPr algn="r"/>
            <a:r>
              <a:rPr lang="fr-FR" sz="1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Acnab</a:t>
            </a:r>
            <a:r>
              <a:rPr lang="fr-FR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Drapo</a:t>
            </a:r>
            <a:r>
              <a:rPr lang="fr-FR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Acrena</a:t>
            </a:r>
            <a:r>
              <a:rPr lang="fr-FR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St Lambert</a:t>
            </a: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72" y="1772817"/>
            <a:ext cx="1654471" cy="501192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12" y="2476708"/>
            <a:ext cx="830340" cy="455026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12" y="1862663"/>
            <a:ext cx="798841" cy="531305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51" y="2490761"/>
            <a:ext cx="839918" cy="48147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73" y="2420912"/>
            <a:ext cx="1654471" cy="216000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6697623" y="3065777"/>
            <a:ext cx="20849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r>
            <a:r>
              <a:rPr lang="fr-FR" sz="12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EPCI (157 communes):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Cergy-Pontoise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Cœur d’Essonne Agglo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Communauté Paris-Saclay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Melun Val de Seine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Paris Vallée de la Marne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Plaine Vallée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Saint-Quentin-en-Yvelines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Val Parisis</a:t>
            </a:r>
          </a:p>
          <a:p>
            <a:pPr algn="r"/>
            <a:r>
              <a:rPr lang="fr-FR" sz="1000" b="1" dirty="0" smtClean="0">
                <a:solidFill>
                  <a:schemeClr val="accent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 Versailles Grand Parc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462408" y="1348489"/>
            <a:ext cx="4035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15A1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Collectivités territoriales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67943" y="1304764"/>
            <a:ext cx="4824537" cy="37556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914279" y="3740746"/>
            <a:ext cx="918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Réseau Vivre Paris !</a:t>
            </a:r>
            <a:endParaRPr lang="fr-F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506163" y="5978272"/>
            <a:ext cx="918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Ecophylle</a:t>
            </a:r>
            <a:endParaRPr lang="fr-F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2" descr="Afficher l'image d'origin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75" y="1814979"/>
            <a:ext cx="1607489" cy="7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4187773" y="2636912"/>
            <a:ext cx="21192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fr-FR" sz="12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EPT  de la MGP :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T3 - Grand Paris Seine Ouest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T4 - Paris Ouest La Défense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T6 - Plaine Commune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T7 – Paris Terres d’Envol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T8 - </a:t>
            </a:r>
            <a:r>
              <a:rPr lang="fr-FR" sz="10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 Ensemble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T10 – Paris Est Marne et Bois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T11- Grand Paris Sud Est Avenir</a:t>
            </a:r>
          </a:p>
          <a:p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T12 - Grand </a:t>
            </a:r>
            <a:r>
              <a:rPr lang="fr-FR" sz="10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Orly </a:t>
            </a:r>
            <a:r>
              <a:rPr lang="fr-FR" sz="10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Seine Bièvre</a:t>
            </a:r>
          </a:p>
        </p:txBody>
      </p:sp>
      <p:pic>
        <p:nvPicPr>
          <p:cNvPr id="69" name="Picture 8" descr="http://www.planete-sciences.org/national/images/logo_planetesciences_miniature_couleur.gif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0" y="6118634"/>
            <a:ext cx="876011" cy="5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utoShape 2" descr="Résultat de recherche d'images pour &quot;syctom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71" name="AutoShape 4" descr="Résultat de recherche d'images pour &quot;syctom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72" name="AutoShape 6" descr="Résultat de recherche d'images pour &quot;syctom&quot;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73" name="AutoShape 8" descr="Résultat de recherche d'images pour &quot;syctom&quot;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entury Gothic" panose="020B0502020202020204" pitchFamily="34" charset="0"/>
            </a:endParaRPr>
          </a:p>
        </p:txBody>
      </p:sp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087" y="5792625"/>
            <a:ext cx="1009506" cy="55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3" y="5336898"/>
            <a:ext cx="977737" cy="4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6"/>
          <a:stretch>
            <a:fillRect/>
          </a:stretch>
        </p:blipFill>
        <p:spPr bwMode="auto">
          <a:xfrm>
            <a:off x="338039" y="1616108"/>
            <a:ext cx="906572" cy="102441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2" y="2220923"/>
            <a:ext cx="645522" cy="37296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67" y="1899469"/>
            <a:ext cx="655407" cy="577239"/>
          </a:xfrm>
          <a:prstGeom prst="rect">
            <a:avLst/>
          </a:prstGeom>
        </p:spPr>
      </p:pic>
      <p:pic>
        <p:nvPicPr>
          <p:cNvPr id="82" name="Picture 15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6"/>
          <a:stretch/>
        </p:blipFill>
        <p:spPr bwMode="auto">
          <a:xfrm>
            <a:off x="1385570" y="1737581"/>
            <a:ext cx="750385" cy="46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8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85" y="2191765"/>
            <a:ext cx="736070" cy="4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0" descr="https://encrypted-tbn1.gstatic.com/images?q=tbn:ANd9GcTJhRzQYDAi3LAMk19zMr4rMDjHsDZvnQco5VpMAQGftHU5pNM2Dh7n5tX9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17" y="1422469"/>
            <a:ext cx="548646" cy="5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005507" y="2276872"/>
            <a:ext cx="5590829" cy="4248472"/>
            <a:chOff x="1966640" y="2534275"/>
            <a:chExt cx="5590829" cy="4248472"/>
          </a:xfrm>
        </p:grpSpPr>
        <p:grpSp>
          <p:nvGrpSpPr>
            <p:cNvPr id="12" name="Groupe 11"/>
            <p:cNvGrpSpPr>
              <a:grpSpLocks noChangeAspect="1"/>
            </p:cNvGrpSpPr>
            <p:nvPr/>
          </p:nvGrpSpPr>
          <p:grpSpPr>
            <a:xfrm>
              <a:off x="1966640" y="2534275"/>
              <a:ext cx="5590829" cy="4248472"/>
              <a:chOff x="3732422" y="1417638"/>
              <a:chExt cx="5411578" cy="4247844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31"/>
              <a:stretch/>
            </p:blipFill>
            <p:spPr bwMode="auto">
              <a:xfrm>
                <a:off x="3732422" y="1417638"/>
                <a:ext cx="5411578" cy="4247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8348225" y="1511240"/>
                <a:ext cx="795775" cy="6699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771800" y="2627891"/>
              <a:ext cx="2160240" cy="441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missions d’intérêt général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302504" y="1292076"/>
            <a:ext cx="2445760" cy="1128812"/>
            <a:chOff x="3086449" y="488329"/>
            <a:chExt cx="2445760" cy="1128812"/>
          </a:xfrm>
        </p:grpSpPr>
        <p:sp>
          <p:nvSpPr>
            <p:cNvPr id="6" name="Forme libre 5"/>
            <p:cNvSpPr/>
            <p:nvPr/>
          </p:nvSpPr>
          <p:spPr>
            <a:xfrm>
              <a:off x="3086449" y="819448"/>
              <a:ext cx="398847" cy="466575"/>
            </a:xfrm>
            <a:custGeom>
              <a:avLst/>
              <a:gdLst>
                <a:gd name="connsiteX0" fmla="*/ 0 w 398847"/>
                <a:gd name="connsiteY0" fmla="*/ 93315 h 466575"/>
                <a:gd name="connsiteX1" fmla="*/ 199424 w 398847"/>
                <a:gd name="connsiteY1" fmla="*/ 93315 h 466575"/>
                <a:gd name="connsiteX2" fmla="*/ 199424 w 398847"/>
                <a:gd name="connsiteY2" fmla="*/ 0 h 466575"/>
                <a:gd name="connsiteX3" fmla="*/ 398847 w 398847"/>
                <a:gd name="connsiteY3" fmla="*/ 233288 h 466575"/>
                <a:gd name="connsiteX4" fmla="*/ 199424 w 398847"/>
                <a:gd name="connsiteY4" fmla="*/ 466575 h 466575"/>
                <a:gd name="connsiteX5" fmla="*/ 199424 w 398847"/>
                <a:gd name="connsiteY5" fmla="*/ 373260 h 466575"/>
                <a:gd name="connsiteX6" fmla="*/ 0 w 398847"/>
                <a:gd name="connsiteY6" fmla="*/ 373260 h 466575"/>
                <a:gd name="connsiteX7" fmla="*/ 0 w 398847"/>
                <a:gd name="connsiteY7" fmla="*/ 93315 h 4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8847" h="466575">
                  <a:moveTo>
                    <a:pt x="0" y="93315"/>
                  </a:moveTo>
                  <a:lnTo>
                    <a:pt x="199424" y="93315"/>
                  </a:lnTo>
                  <a:lnTo>
                    <a:pt x="199424" y="0"/>
                  </a:lnTo>
                  <a:lnTo>
                    <a:pt x="398847" y="233288"/>
                  </a:lnTo>
                  <a:lnTo>
                    <a:pt x="199424" y="466575"/>
                  </a:lnTo>
                  <a:lnTo>
                    <a:pt x="199424" y="373260"/>
                  </a:lnTo>
                  <a:lnTo>
                    <a:pt x="0" y="373260"/>
                  </a:lnTo>
                  <a:lnTo>
                    <a:pt x="0" y="93315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3315" rIns="119654" bIns="93315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000" kern="120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3650856" y="488329"/>
              <a:ext cx="1881353" cy="1128812"/>
            </a:xfrm>
            <a:custGeom>
              <a:avLst/>
              <a:gdLst>
                <a:gd name="connsiteX0" fmla="*/ 0 w 1881353"/>
                <a:gd name="connsiteY0" fmla="*/ 112881 h 1128812"/>
                <a:gd name="connsiteX1" fmla="*/ 112881 w 1881353"/>
                <a:gd name="connsiteY1" fmla="*/ 0 h 1128812"/>
                <a:gd name="connsiteX2" fmla="*/ 1768472 w 1881353"/>
                <a:gd name="connsiteY2" fmla="*/ 0 h 1128812"/>
                <a:gd name="connsiteX3" fmla="*/ 1881353 w 1881353"/>
                <a:gd name="connsiteY3" fmla="*/ 112881 h 1128812"/>
                <a:gd name="connsiteX4" fmla="*/ 1881353 w 1881353"/>
                <a:gd name="connsiteY4" fmla="*/ 1015931 h 1128812"/>
                <a:gd name="connsiteX5" fmla="*/ 1768472 w 1881353"/>
                <a:gd name="connsiteY5" fmla="*/ 1128812 h 1128812"/>
                <a:gd name="connsiteX6" fmla="*/ 112881 w 1881353"/>
                <a:gd name="connsiteY6" fmla="*/ 1128812 h 1128812"/>
                <a:gd name="connsiteX7" fmla="*/ 0 w 1881353"/>
                <a:gd name="connsiteY7" fmla="*/ 1015931 h 1128812"/>
                <a:gd name="connsiteX8" fmla="*/ 0 w 1881353"/>
                <a:gd name="connsiteY8" fmla="*/ 112881 h 112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1353" h="1128812">
                  <a:moveTo>
                    <a:pt x="0" y="112881"/>
                  </a:moveTo>
                  <a:cubicBezTo>
                    <a:pt x="0" y="50539"/>
                    <a:pt x="50539" y="0"/>
                    <a:pt x="112881" y="0"/>
                  </a:cubicBezTo>
                  <a:lnTo>
                    <a:pt x="1768472" y="0"/>
                  </a:lnTo>
                  <a:cubicBezTo>
                    <a:pt x="1830814" y="0"/>
                    <a:pt x="1881353" y="50539"/>
                    <a:pt x="1881353" y="112881"/>
                  </a:cubicBezTo>
                  <a:lnTo>
                    <a:pt x="1881353" y="1015931"/>
                  </a:lnTo>
                  <a:cubicBezTo>
                    <a:pt x="1881353" y="1078273"/>
                    <a:pt x="1830814" y="1128812"/>
                    <a:pt x="1768472" y="1128812"/>
                  </a:cubicBezTo>
                  <a:lnTo>
                    <a:pt x="112881" y="1128812"/>
                  </a:lnTo>
                  <a:cubicBezTo>
                    <a:pt x="50539" y="1128812"/>
                    <a:pt x="0" y="1078273"/>
                    <a:pt x="0" y="1015931"/>
                  </a:cubicBezTo>
                  <a:lnTo>
                    <a:pt x="0" y="112881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882" tIns="116882" rIns="116882" bIns="116882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kern="120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Accompagner les acteurs</a:t>
              </a:r>
              <a:endParaRPr lang="fr-FR" b="1" kern="12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5963017" y="1292076"/>
            <a:ext cx="2445759" cy="1128812"/>
            <a:chOff x="5720345" y="488329"/>
            <a:chExt cx="2445759" cy="1128812"/>
          </a:xfrm>
        </p:grpSpPr>
        <p:sp>
          <p:nvSpPr>
            <p:cNvPr id="8" name="Forme libre 7"/>
            <p:cNvSpPr/>
            <p:nvPr/>
          </p:nvSpPr>
          <p:spPr>
            <a:xfrm>
              <a:off x="5720345" y="819448"/>
              <a:ext cx="398847" cy="466575"/>
            </a:xfrm>
            <a:custGeom>
              <a:avLst/>
              <a:gdLst>
                <a:gd name="connsiteX0" fmla="*/ 0 w 398847"/>
                <a:gd name="connsiteY0" fmla="*/ 93315 h 466575"/>
                <a:gd name="connsiteX1" fmla="*/ 199424 w 398847"/>
                <a:gd name="connsiteY1" fmla="*/ 93315 h 466575"/>
                <a:gd name="connsiteX2" fmla="*/ 199424 w 398847"/>
                <a:gd name="connsiteY2" fmla="*/ 0 h 466575"/>
                <a:gd name="connsiteX3" fmla="*/ 398847 w 398847"/>
                <a:gd name="connsiteY3" fmla="*/ 233288 h 466575"/>
                <a:gd name="connsiteX4" fmla="*/ 199424 w 398847"/>
                <a:gd name="connsiteY4" fmla="*/ 466575 h 466575"/>
                <a:gd name="connsiteX5" fmla="*/ 199424 w 398847"/>
                <a:gd name="connsiteY5" fmla="*/ 373260 h 466575"/>
                <a:gd name="connsiteX6" fmla="*/ 0 w 398847"/>
                <a:gd name="connsiteY6" fmla="*/ 373260 h 466575"/>
                <a:gd name="connsiteX7" fmla="*/ 0 w 398847"/>
                <a:gd name="connsiteY7" fmla="*/ 93315 h 4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8847" h="466575">
                  <a:moveTo>
                    <a:pt x="0" y="93315"/>
                  </a:moveTo>
                  <a:lnTo>
                    <a:pt x="199424" y="93315"/>
                  </a:lnTo>
                  <a:lnTo>
                    <a:pt x="199424" y="0"/>
                  </a:lnTo>
                  <a:lnTo>
                    <a:pt x="398847" y="233288"/>
                  </a:lnTo>
                  <a:lnTo>
                    <a:pt x="199424" y="466575"/>
                  </a:lnTo>
                  <a:lnTo>
                    <a:pt x="199424" y="373260"/>
                  </a:lnTo>
                  <a:lnTo>
                    <a:pt x="0" y="373260"/>
                  </a:lnTo>
                  <a:lnTo>
                    <a:pt x="0" y="93315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3315" rIns="119654" bIns="93315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800" kern="1200">
                <a:latin typeface="Century Gothic" panose="020B0502020202020204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6284751" y="488329"/>
              <a:ext cx="1881353" cy="1128812"/>
            </a:xfrm>
            <a:custGeom>
              <a:avLst/>
              <a:gdLst>
                <a:gd name="connsiteX0" fmla="*/ 0 w 1881353"/>
                <a:gd name="connsiteY0" fmla="*/ 112881 h 1128812"/>
                <a:gd name="connsiteX1" fmla="*/ 112881 w 1881353"/>
                <a:gd name="connsiteY1" fmla="*/ 0 h 1128812"/>
                <a:gd name="connsiteX2" fmla="*/ 1768472 w 1881353"/>
                <a:gd name="connsiteY2" fmla="*/ 0 h 1128812"/>
                <a:gd name="connsiteX3" fmla="*/ 1881353 w 1881353"/>
                <a:gd name="connsiteY3" fmla="*/ 112881 h 1128812"/>
                <a:gd name="connsiteX4" fmla="*/ 1881353 w 1881353"/>
                <a:gd name="connsiteY4" fmla="*/ 1015931 h 1128812"/>
                <a:gd name="connsiteX5" fmla="*/ 1768472 w 1881353"/>
                <a:gd name="connsiteY5" fmla="*/ 1128812 h 1128812"/>
                <a:gd name="connsiteX6" fmla="*/ 112881 w 1881353"/>
                <a:gd name="connsiteY6" fmla="*/ 1128812 h 1128812"/>
                <a:gd name="connsiteX7" fmla="*/ 0 w 1881353"/>
                <a:gd name="connsiteY7" fmla="*/ 1015931 h 1128812"/>
                <a:gd name="connsiteX8" fmla="*/ 0 w 1881353"/>
                <a:gd name="connsiteY8" fmla="*/ 112881 h 112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1353" h="1128812">
                  <a:moveTo>
                    <a:pt x="0" y="112881"/>
                  </a:moveTo>
                  <a:cubicBezTo>
                    <a:pt x="0" y="50539"/>
                    <a:pt x="50539" y="0"/>
                    <a:pt x="112881" y="0"/>
                  </a:cubicBezTo>
                  <a:lnTo>
                    <a:pt x="1768472" y="0"/>
                  </a:lnTo>
                  <a:cubicBezTo>
                    <a:pt x="1830814" y="0"/>
                    <a:pt x="1881353" y="50539"/>
                    <a:pt x="1881353" y="112881"/>
                  </a:cubicBezTo>
                  <a:lnTo>
                    <a:pt x="1881353" y="1015931"/>
                  </a:lnTo>
                  <a:cubicBezTo>
                    <a:pt x="1881353" y="1078273"/>
                    <a:pt x="1830814" y="1128812"/>
                    <a:pt x="1768472" y="1128812"/>
                  </a:cubicBezTo>
                  <a:lnTo>
                    <a:pt x="112881" y="1128812"/>
                  </a:lnTo>
                  <a:cubicBezTo>
                    <a:pt x="50539" y="1128812"/>
                    <a:pt x="0" y="1078273"/>
                    <a:pt x="0" y="1015931"/>
                  </a:cubicBezTo>
                  <a:lnTo>
                    <a:pt x="0" y="11288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882" tIns="116882" rIns="116882" bIns="116882" numCol="1" spcCol="1270" anchor="ctr" anchorCtr="0">
              <a:noAutofit/>
            </a:bodyPr>
            <a:lstStyle/>
            <a:p>
              <a:pPr lvl="0" algn="ctr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fr-FR" b="1" kern="120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Informer et sensibiliser</a:t>
              </a:r>
              <a:endParaRPr lang="fr-FR" b="1" kern="12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rme libre 2"/>
          <p:cNvSpPr/>
          <p:nvPr/>
        </p:nvSpPr>
        <p:spPr>
          <a:xfrm>
            <a:off x="1259632" y="1292076"/>
            <a:ext cx="1881353" cy="1128812"/>
          </a:xfrm>
          <a:custGeom>
            <a:avLst/>
            <a:gdLst>
              <a:gd name="connsiteX0" fmla="*/ 0 w 1881353"/>
              <a:gd name="connsiteY0" fmla="*/ 112881 h 1128812"/>
              <a:gd name="connsiteX1" fmla="*/ 112881 w 1881353"/>
              <a:gd name="connsiteY1" fmla="*/ 0 h 1128812"/>
              <a:gd name="connsiteX2" fmla="*/ 1768472 w 1881353"/>
              <a:gd name="connsiteY2" fmla="*/ 0 h 1128812"/>
              <a:gd name="connsiteX3" fmla="*/ 1881353 w 1881353"/>
              <a:gd name="connsiteY3" fmla="*/ 112881 h 1128812"/>
              <a:gd name="connsiteX4" fmla="*/ 1881353 w 1881353"/>
              <a:gd name="connsiteY4" fmla="*/ 1015931 h 1128812"/>
              <a:gd name="connsiteX5" fmla="*/ 1768472 w 1881353"/>
              <a:gd name="connsiteY5" fmla="*/ 1128812 h 1128812"/>
              <a:gd name="connsiteX6" fmla="*/ 112881 w 1881353"/>
              <a:gd name="connsiteY6" fmla="*/ 1128812 h 1128812"/>
              <a:gd name="connsiteX7" fmla="*/ 0 w 1881353"/>
              <a:gd name="connsiteY7" fmla="*/ 1015931 h 1128812"/>
              <a:gd name="connsiteX8" fmla="*/ 0 w 1881353"/>
              <a:gd name="connsiteY8" fmla="*/ 112881 h 112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1353" h="1128812">
                <a:moveTo>
                  <a:pt x="0" y="112881"/>
                </a:moveTo>
                <a:cubicBezTo>
                  <a:pt x="0" y="50539"/>
                  <a:pt x="50539" y="0"/>
                  <a:pt x="112881" y="0"/>
                </a:cubicBezTo>
                <a:lnTo>
                  <a:pt x="1768472" y="0"/>
                </a:lnTo>
                <a:cubicBezTo>
                  <a:pt x="1830814" y="0"/>
                  <a:pt x="1881353" y="50539"/>
                  <a:pt x="1881353" y="112881"/>
                </a:cubicBezTo>
                <a:lnTo>
                  <a:pt x="1881353" y="1015931"/>
                </a:lnTo>
                <a:cubicBezTo>
                  <a:pt x="1881353" y="1078273"/>
                  <a:pt x="1830814" y="1128812"/>
                  <a:pt x="1768472" y="1128812"/>
                </a:cubicBezTo>
                <a:lnTo>
                  <a:pt x="112881" y="1128812"/>
                </a:lnTo>
                <a:cubicBezTo>
                  <a:pt x="50539" y="1128812"/>
                  <a:pt x="0" y="1078273"/>
                  <a:pt x="0" y="1015931"/>
                </a:cubicBezTo>
                <a:lnTo>
                  <a:pt x="0" y="112881"/>
                </a:lnTo>
                <a:close/>
              </a:path>
            </a:pathLst>
          </a:custGeom>
          <a:solidFill>
            <a:srgbClr val="00B0F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882" tIns="116882" rIns="116882" bIns="11688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kern="12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Observer et évaluer</a:t>
            </a:r>
            <a:endParaRPr lang="fr-FR" b="1" kern="12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16674"/>
          <a:stretch/>
        </p:blipFill>
        <p:spPr>
          <a:xfrm>
            <a:off x="1824923" y="1196752"/>
            <a:ext cx="5544615" cy="555389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Les valeurs de l’association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pic>
        <p:nvPicPr>
          <p:cNvPr id="6" name="Image 3" descr="Image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81959"/>
            <a:ext cx="30003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les outils de la mesure acoustique Azimu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2500" r="9375" b="21875"/>
          <a:stretch>
            <a:fillRect/>
          </a:stretch>
        </p:blipFill>
        <p:spPr bwMode="auto">
          <a:xfrm>
            <a:off x="1331912" y="736227"/>
            <a:ext cx="2592016" cy="13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le véhicule labo 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885180"/>
            <a:ext cx="21748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G:\2-Communication\Photos\presentation Bruitparif\photos_panneaux\mission mesurer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4221088"/>
            <a:ext cx="19827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6-DSS\Observatoire permanent\06-Sites\93-VILT-Collège_Lucie_Aubrac\7-Implantation\Photos\IMG_69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367706"/>
            <a:ext cx="15716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"/>
          <a:stretch>
            <a:fillRect/>
          </a:stretch>
        </p:blipFill>
        <p:spPr bwMode="auto">
          <a:xfrm>
            <a:off x="323850" y="4829473"/>
            <a:ext cx="78581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7" descr="IMG_83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607893"/>
            <a:ext cx="16557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412776"/>
            <a:ext cx="2447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204864"/>
            <a:ext cx="19970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L’activité mesure de l’association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2" descr="https://photos-1.dropbox.com/t/2/AADJ7Ff1iIRdvOl99GNkrqx6aa9VWaaykUZYRTD0HUdUoQ/12/121342122/png/32x32/1/1437138000/0/2/p9%2010%20ans%20discours.png/CKqR7jkgASACIAMgBCAFIAYgBygC/87OQ4TMTpbF-xvLvxiQnNdGEF9CnCgEuv_SInMIeK50?size=1600x120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>
              <a:cs typeface="Arial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7883" y="1934905"/>
            <a:ext cx="9144000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anchor="ctr" anchorCtr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fr-FR" alt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Expérimentation au sein de quartiers animés</a:t>
            </a:r>
          </a:p>
        </p:txBody>
      </p:sp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2936"/>
            <a:ext cx="388843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Photos\Photos Méduses\méduses alignées au labo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21797" b="12912"/>
          <a:stretch/>
        </p:blipFill>
        <p:spPr bwMode="auto">
          <a:xfrm>
            <a:off x="1835696" y="3789040"/>
            <a:ext cx="4163894" cy="23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4" y="198237"/>
            <a:ext cx="837428" cy="953709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259633" y="198236"/>
            <a:ext cx="7632848" cy="9537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Conception d’un capteur dédié :</a:t>
            </a:r>
          </a:p>
          <a:p>
            <a:pPr algn="l"/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« méduse »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" y="1250462"/>
            <a:ext cx="1427951" cy="25385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5" y="1250462"/>
            <a:ext cx="1427951" cy="25385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7701" r="14954" b="8477"/>
          <a:stretch/>
        </p:blipFill>
        <p:spPr>
          <a:xfrm rot="5400000">
            <a:off x="2560434" y="1933089"/>
            <a:ext cx="2162110" cy="2129596"/>
          </a:xfrm>
          <a:prstGeom prst="rect">
            <a:avLst/>
          </a:prstGeom>
        </p:spPr>
      </p:pic>
      <p:pic>
        <p:nvPicPr>
          <p:cNvPr id="14" name="Espace réservé du contenu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464" y="3859058"/>
            <a:ext cx="2288337" cy="171625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729"/>
          <a:stretch/>
        </p:blipFill>
        <p:spPr>
          <a:xfrm rot="16200000" flipH="1">
            <a:off x="4561546" y="1631300"/>
            <a:ext cx="2187969" cy="21828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84" y="1196751"/>
            <a:ext cx="2529412" cy="159259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7504" y="1268760"/>
            <a:ext cx="20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Prototypes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576691" y="1907540"/>
            <a:ext cx="20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2016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657218" y="1676318"/>
            <a:ext cx="20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2017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679046" y="1196752"/>
            <a:ext cx="20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2018</a:t>
            </a:r>
            <a:endParaRPr lang="fr-FR" dirty="0"/>
          </a:p>
        </p:txBody>
      </p:sp>
      <p:pic>
        <p:nvPicPr>
          <p:cNvPr id="1026" name="Picture 2" descr="U:\Photos\20180212 Photos AG et inauguration locaux Ornano\_IGP132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63" y="3645024"/>
            <a:ext cx="3508383" cy="23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B1A9284-DD7B-4B08-9373-B966F8A770F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B6AB989-193B-42BE-81DD-5938F6EE3C20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75E7654-4D7F-4F36-B5FA-CF65BE50EC5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E7D7E3D-424C-45FD-AF6C-F854FF66CBE3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F5F8A093-36DB-410C-905A-64AE9922DE3B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351D985-466C-4B1E-92E6-27C7548580E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3FFAE87-16AD-4578-B056-E1D86F881785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4597F5D1-0BC2-49B4-89B1-C7A389A17AE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67E47655-F5B6-409D-83DF-E5354A3A1E5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F28AD694-AD55-4CED-A927-23176640F5D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B913CA6-1D98-4765-8E5B-C1E070186EDC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750D924-AEAB-4455-B93F-1611007A6C0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8D8B5388-D93F-4BD1-BB56-A6CE93EC071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0566113-63B9-48C9-BEBE-A98955DCF4D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BBA6C76-6A1F-4137-A59A-E0DF40FC6BCC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727EA9F-E40D-4053-89AC-259E79F2A5D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4613477-92A7-4A29-82BB-7A0F196EA4ED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2BCC7DE-385A-4C2B-91E3-499C3DDCFF1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6C5812B-9114-45B2-91CE-59C17779E960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C0A0F88-5452-4C7B-9191-312A6DDB70B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16257</TotalTime>
  <Words>1033</Words>
  <Application>Microsoft Office PowerPoint</Application>
  <PresentationFormat>Affichage à l'écran (4:3)</PresentationFormat>
  <Paragraphs>249</Paragraphs>
  <Slides>27</Slides>
  <Notes>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Mietlicki</dc:creator>
  <cp:lastModifiedBy>Remi Calmon</cp:lastModifiedBy>
  <cp:revision>460</cp:revision>
  <cp:lastPrinted>2018-07-02T11:40:42Z</cp:lastPrinted>
  <dcterms:created xsi:type="dcterms:W3CDTF">2015-06-19T14:09:14Z</dcterms:created>
  <dcterms:modified xsi:type="dcterms:W3CDTF">2018-09-19T08:00:05Z</dcterms:modified>
</cp:coreProperties>
</file>