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6" r:id="rId5"/>
    <p:sldId id="263" r:id="rId6"/>
    <p:sldId id="265" r:id="rId7"/>
    <p:sldId id="264"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6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007B28-5FEC-4DB8-B533-8C429B50D06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2929E39-B52B-4D34-8B11-F75F95F200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2CC28BC-CAD1-47BE-816F-FFA62964BD76}"/>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5" name="Espace réservé du pied de page 4">
            <a:extLst>
              <a:ext uri="{FF2B5EF4-FFF2-40B4-BE49-F238E27FC236}">
                <a16:creationId xmlns:a16="http://schemas.microsoft.com/office/drawing/2014/main" id="{65D543E5-0754-4946-9807-C2E29DA7EB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9DCC5B-2D5F-4E11-980D-0DB2BE7700C2}"/>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526303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6A7117-7760-4504-97FD-D24D3D423D4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C309454-1D5A-499B-8E60-9A4A5FD9B19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4D8FB58-1058-4E52-9D3B-0776E15C5BD1}"/>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5" name="Espace réservé du pied de page 4">
            <a:extLst>
              <a:ext uri="{FF2B5EF4-FFF2-40B4-BE49-F238E27FC236}">
                <a16:creationId xmlns:a16="http://schemas.microsoft.com/office/drawing/2014/main" id="{2B76A847-3C81-4DFE-8617-DD0145449BE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5A40310-B1AD-4899-AB10-6F2EC3F2E10B}"/>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3049812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257A388-72E6-46E1-B4D1-2F12975B484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7EE834B-D13F-4C70-8C62-69BFC021648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FB104C8-CF62-4236-BFD0-40F46893EA87}"/>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5" name="Espace réservé du pied de page 4">
            <a:extLst>
              <a:ext uri="{FF2B5EF4-FFF2-40B4-BE49-F238E27FC236}">
                <a16:creationId xmlns:a16="http://schemas.microsoft.com/office/drawing/2014/main" id="{F78B84F9-2BE5-4DED-A9C1-21E993CA40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760136B-1C3E-4DD0-8F43-C35786AF9684}"/>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3419378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206160-5937-4F02-9DB2-7C59CAB0316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FE1DBC9-1E10-4D8C-BAAA-DB1E018CBE6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6986E8E-33D2-4638-9DC1-4C0B7533C4C8}"/>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5" name="Espace réservé du pied de page 4">
            <a:extLst>
              <a:ext uri="{FF2B5EF4-FFF2-40B4-BE49-F238E27FC236}">
                <a16:creationId xmlns:a16="http://schemas.microsoft.com/office/drawing/2014/main" id="{E07ED45C-1BEA-4D1C-99D7-05CC0DC5D1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E79566-4B7A-4453-934B-CBC527215CAE}"/>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3855923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1C7A05-AF65-4566-A4A2-B20C18793C9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8572B95-AC97-486D-AB31-F529587E98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A2AF645-3055-4030-BE53-8A526DE6F138}"/>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5" name="Espace réservé du pied de page 4">
            <a:extLst>
              <a:ext uri="{FF2B5EF4-FFF2-40B4-BE49-F238E27FC236}">
                <a16:creationId xmlns:a16="http://schemas.microsoft.com/office/drawing/2014/main" id="{76D0BAFE-E4B4-40EE-9401-64B8A64D1BB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988F169-962D-41BC-9F82-81B870C5AE60}"/>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1077996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B50E65-A2C0-4AEA-A232-572827B67ED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1104EA7-7D1E-42F2-A78A-2A072FD8883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00A5ACD-ED28-4B42-9288-2B302BBEB38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51A1427-EE1D-40F1-83F1-EBD6A9EE425D}"/>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6" name="Espace réservé du pied de page 5">
            <a:extLst>
              <a:ext uri="{FF2B5EF4-FFF2-40B4-BE49-F238E27FC236}">
                <a16:creationId xmlns:a16="http://schemas.microsoft.com/office/drawing/2014/main" id="{06333C93-00F5-4E05-9427-5EBA511A89A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D05A4A8-CC1E-4FD0-A158-39DA1E1E2F90}"/>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3613627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BFB000-1CE2-455E-A536-4BEC67EFA12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312C072-F9B6-480C-8479-5BC3B50A1D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0842E50-D403-4279-A824-2315DAC8A50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FA27288-1365-4776-955A-B796846DB8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4AC761A-0412-4096-8AC5-36CE2BCF616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502D2F7-5BB3-4487-A95F-D2C507C69C1C}"/>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8" name="Espace réservé du pied de page 7">
            <a:extLst>
              <a:ext uri="{FF2B5EF4-FFF2-40B4-BE49-F238E27FC236}">
                <a16:creationId xmlns:a16="http://schemas.microsoft.com/office/drawing/2014/main" id="{BFCD373E-4CD7-4821-BD43-3FBDC60C462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0106F07-209A-4F61-B2E9-9AE163B2EF29}"/>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448645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58DC53-F745-4F20-B394-6CE545CE481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17C5ED3-14C0-4902-9CB3-72B8B54554F6}"/>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4" name="Espace réservé du pied de page 3">
            <a:extLst>
              <a:ext uri="{FF2B5EF4-FFF2-40B4-BE49-F238E27FC236}">
                <a16:creationId xmlns:a16="http://schemas.microsoft.com/office/drawing/2014/main" id="{F0486FC1-76A6-4CF2-B1ED-3F78430C875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81156FD-E5F3-49EF-940B-F01C95267071}"/>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1489546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699FF92-D888-471B-A949-7562678CEF6F}"/>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3" name="Espace réservé du pied de page 2">
            <a:extLst>
              <a:ext uri="{FF2B5EF4-FFF2-40B4-BE49-F238E27FC236}">
                <a16:creationId xmlns:a16="http://schemas.microsoft.com/office/drawing/2014/main" id="{4F3BB650-6CAB-4B2F-82CF-A0928A63CAD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F8CCAEE-99CD-4D4B-9FCF-9D1559867986}"/>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3028760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A58F88-38DC-4949-83A5-824A8F7EB3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1ED6A4A-2B22-4A39-948B-79F7163E8F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96003A0-1028-474A-83F0-4F5D19B4C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BA2B8FA-B799-4878-B0C0-15C0470713A7}"/>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6" name="Espace réservé du pied de page 5">
            <a:extLst>
              <a:ext uri="{FF2B5EF4-FFF2-40B4-BE49-F238E27FC236}">
                <a16:creationId xmlns:a16="http://schemas.microsoft.com/office/drawing/2014/main" id="{B6E7F64D-12B8-417E-9A3E-2FDD9E048AF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42B2BFC-9B47-432D-8B28-3804BE165A26}"/>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2138488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A6A444-851C-4439-A66E-9731DFEE187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4B50187-B139-40D9-B858-9E596D1444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D6BB442-4251-438F-A3F2-699417E6EA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1612D6E-EDBF-41DD-B387-EF35C6AA9CE7}"/>
              </a:ext>
            </a:extLst>
          </p:cNvPr>
          <p:cNvSpPr>
            <a:spLocks noGrp="1"/>
          </p:cNvSpPr>
          <p:nvPr>
            <p:ph type="dt" sz="half" idx="10"/>
          </p:nvPr>
        </p:nvSpPr>
        <p:spPr/>
        <p:txBody>
          <a:bodyPr/>
          <a:lstStyle/>
          <a:p>
            <a:fld id="{8A7F7AA7-4852-47F3-A563-D6B11FBF4EF3}" type="datetimeFigureOut">
              <a:rPr lang="fr-FR" smtClean="0"/>
              <a:t>16/07/2020</a:t>
            </a:fld>
            <a:endParaRPr lang="fr-FR"/>
          </a:p>
        </p:txBody>
      </p:sp>
      <p:sp>
        <p:nvSpPr>
          <p:cNvPr id="6" name="Espace réservé du pied de page 5">
            <a:extLst>
              <a:ext uri="{FF2B5EF4-FFF2-40B4-BE49-F238E27FC236}">
                <a16:creationId xmlns:a16="http://schemas.microsoft.com/office/drawing/2014/main" id="{1DB50EE8-D7AA-4373-A065-F22A51888C7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9A57BC9-4570-4222-8E43-E07E6CCBCB04}"/>
              </a:ext>
            </a:extLst>
          </p:cNvPr>
          <p:cNvSpPr>
            <a:spLocks noGrp="1"/>
          </p:cNvSpPr>
          <p:nvPr>
            <p:ph type="sldNum" sz="quarter" idx="12"/>
          </p:nvPr>
        </p:nvSpPr>
        <p:spPr/>
        <p:txBody>
          <a:bodyPr/>
          <a:lstStyle/>
          <a:p>
            <a:fld id="{9ABFCE1C-A3A6-4ABC-9A09-D874CB55B07B}" type="slidenum">
              <a:rPr lang="fr-FR" smtClean="0"/>
              <a:t>‹N°›</a:t>
            </a:fld>
            <a:endParaRPr lang="fr-FR"/>
          </a:p>
        </p:txBody>
      </p:sp>
    </p:spTree>
    <p:extLst>
      <p:ext uri="{BB962C8B-B14F-4D97-AF65-F5344CB8AC3E}">
        <p14:creationId xmlns:p14="http://schemas.microsoft.com/office/powerpoint/2010/main" val="546786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53E82F7-5CF2-41F0-8FE7-A02CD0967A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F8E0701-BC97-4C03-87F1-CF5838A58E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010E0E-2978-48C5-9911-4B47851450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F7AA7-4852-47F3-A563-D6B11FBF4EF3}" type="datetimeFigureOut">
              <a:rPr lang="fr-FR" smtClean="0"/>
              <a:t>16/07/2020</a:t>
            </a:fld>
            <a:endParaRPr lang="fr-FR"/>
          </a:p>
        </p:txBody>
      </p:sp>
      <p:sp>
        <p:nvSpPr>
          <p:cNvPr id="5" name="Espace réservé du pied de page 4">
            <a:extLst>
              <a:ext uri="{FF2B5EF4-FFF2-40B4-BE49-F238E27FC236}">
                <a16:creationId xmlns:a16="http://schemas.microsoft.com/office/drawing/2014/main" id="{6EB822DE-E3F3-4E8F-9DC0-011E1F39F8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DCC0D4E-88C9-4D8F-A6F8-F076312B86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FCE1C-A3A6-4ABC-9A09-D874CB55B07B}" type="slidenum">
              <a:rPr lang="fr-FR" smtClean="0"/>
              <a:t>‹N°›</a:t>
            </a:fld>
            <a:endParaRPr lang="fr-FR"/>
          </a:p>
        </p:txBody>
      </p:sp>
    </p:spTree>
    <p:extLst>
      <p:ext uri="{BB962C8B-B14F-4D97-AF65-F5344CB8AC3E}">
        <p14:creationId xmlns:p14="http://schemas.microsoft.com/office/powerpoint/2010/main" val="2264560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E58B10F-B4F7-4903-AD91-98B801303E9D}"/>
              </a:ext>
            </a:extLst>
          </p:cNvPr>
          <p:cNvSpPr/>
          <p:nvPr/>
        </p:nvSpPr>
        <p:spPr>
          <a:xfrm>
            <a:off x="440710" y="2426642"/>
            <a:ext cx="4245429" cy="220636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kern="1200" dirty="0">
                <a:solidFill>
                  <a:schemeClr val="tx1"/>
                </a:solidFill>
                <a:latin typeface="+mj-lt"/>
                <a:ea typeface="+mj-ea"/>
                <a:cs typeface="+mj-cs"/>
              </a:rPr>
              <a:t>BAM</a:t>
            </a:r>
          </a:p>
          <a:p>
            <a:pPr>
              <a:lnSpc>
                <a:spcPct val="90000"/>
              </a:lnSpc>
              <a:spcBef>
                <a:spcPct val="0"/>
              </a:spcBef>
              <a:spcAft>
                <a:spcPts val="600"/>
              </a:spcAft>
            </a:pPr>
            <a:r>
              <a:rPr lang="en-US" sz="4400" b="1" kern="1200" dirty="0">
                <a:solidFill>
                  <a:schemeClr val="tx1"/>
                </a:solidFill>
                <a:latin typeface="+mj-lt"/>
                <a:ea typeface="+mj-ea"/>
                <a:cs typeface="+mj-cs"/>
              </a:rPr>
              <a:t>DISCOTHEQUES</a:t>
            </a:r>
            <a:endParaRPr lang="en-US" sz="4400" kern="1200" dirty="0">
              <a:solidFill>
                <a:schemeClr val="tx1"/>
              </a:solidFill>
              <a:latin typeface="+mj-lt"/>
              <a:ea typeface="+mj-ea"/>
              <a:cs typeface="+mj-cs"/>
            </a:endParaRPr>
          </a:p>
        </p:txBody>
      </p:sp>
      <p:sp>
        <p:nvSpPr>
          <p:cNvPr id="58" name="Freeform 5">
            <a:extLst>
              <a:ext uri="{FF2B5EF4-FFF2-40B4-BE49-F238E27FC236}">
                <a16:creationId xmlns:a16="http://schemas.microsoft.com/office/drawing/2014/main" id="{AF1E5E62-9EB9-408E-AE53-A04A4C811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Image 2">
            <a:extLst>
              <a:ext uri="{FF2B5EF4-FFF2-40B4-BE49-F238E27FC236}">
                <a16:creationId xmlns:a16="http://schemas.microsoft.com/office/drawing/2014/main" id="{B51B3D86-5DC7-450B-8256-DC98304FB862}"/>
              </a:ext>
            </a:extLst>
          </p:cNvPr>
          <p:cNvPicPr>
            <a:picLocks noChangeAspect="1"/>
          </p:cNvPicPr>
          <p:nvPr/>
        </p:nvPicPr>
        <p:blipFill rotWithShape="1">
          <a:blip r:embed="rId2"/>
          <a:srcRect l="24865" r="15095" b="1"/>
          <a:stretch/>
        </p:blipFill>
        <p:spPr>
          <a:xfrm>
            <a:off x="6663454" y="633124"/>
            <a:ext cx="4310127" cy="3409875"/>
          </a:xfrm>
          <a:prstGeom prst="rect">
            <a:avLst/>
          </a:prstGeom>
        </p:spPr>
      </p:pic>
      <p:sp>
        <p:nvSpPr>
          <p:cNvPr id="60" name="Freeform 7">
            <a:extLst>
              <a:ext uri="{FF2B5EF4-FFF2-40B4-BE49-F238E27FC236}">
                <a16:creationId xmlns:a16="http://schemas.microsoft.com/office/drawing/2014/main" id="{9C5704B2-7C5B-4738-AF0D-4A2756A69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3319"/>
            <a:ext cx="5925190" cy="2174681"/>
          </a:xfrm>
          <a:custGeom>
            <a:avLst/>
            <a:gdLst>
              <a:gd name="connsiteX0" fmla="*/ 1007162 w 5925190"/>
              <a:gd name="connsiteY0" fmla="*/ 0 h 2174681"/>
              <a:gd name="connsiteX1" fmla="*/ 5925190 w 5925190"/>
              <a:gd name="connsiteY1" fmla="*/ 0 h 2174681"/>
              <a:gd name="connsiteX2" fmla="*/ 5925190 w 5925190"/>
              <a:gd name="connsiteY2" fmla="*/ 2174681 h 2174681"/>
              <a:gd name="connsiteX3" fmla="*/ 0 w 5925190"/>
              <a:gd name="connsiteY3" fmla="*/ 2174681 h 2174681"/>
            </a:gdLst>
            <a:ahLst/>
            <a:cxnLst>
              <a:cxn ang="0">
                <a:pos x="connsiteX0" y="connsiteY0"/>
              </a:cxn>
              <a:cxn ang="0">
                <a:pos x="connsiteX1" y="connsiteY1"/>
              </a:cxn>
              <a:cxn ang="0">
                <a:pos x="connsiteX2" y="connsiteY2"/>
              </a:cxn>
              <a:cxn ang="0">
                <a:pos x="connsiteX3" y="connsiteY3"/>
              </a:cxn>
            </a:cxnLst>
            <a:rect l="l" t="t" r="r" b="b"/>
            <a:pathLst>
              <a:path w="5925190" h="2174681">
                <a:moveTo>
                  <a:pt x="1007162" y="0"/>
                </a:moveTo>
                <a:lnTo>
                  <a:pt x="5925190" y="0"/>
                </a:lnTo>
                <a:lnTo>
                  <a:pt x="5925190" y="2174681"/>
                </a:lnTo>
                <a:lnTo>
                  <a:pt x="0" y="217468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
            <a:extLst>
              <a:ext uri="{FF2B5EF4-FFF2-40B4-BE49-F238E27FC236}">
                <a16:creationId xmlns:a16="http://schemas.microsoft.com/office/drawing/2014/main" id="{DFB36DC4-A410-4DF1-8453-1D85743F5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683319"/>
            <a:ext cx="7092887" cy="2174681"/>
          </a:xfrm>
          <a:custGeom>
            <a:avLst/>
            <a:gdLst>
              <a:gd name="connsiteX0" fmla="*/ 0 w 7092887"/>
              <a:gd name="connsiteY0" fmla="*/ 0 h 2174681"/>
              <a:gd name="connsiteX1" fmla="*/ 7092887 w 7092887"/>
              <a:gd name="connsiteY1" fmla="*/ 0 h 2174681"/>
              <a:gd name="connsiteX2" fmla="*/ 6085725 w 7092887"/>
              <a:gd name="connsiteY2" fmla="*/ 2174681 h 2174681"/>
              <a:gd name="connsiteX3" fmla="*/ 1524000 w 7092887"/>
              <a:gd name="connsiteY3" fmla="*/ 2174681 h 2174681"/>
              <a:gd name="connsiteX4" fmla="*/ 1200418 w 7092887"/>
              <a:gd name="connsiteY4" fmla="*/ 2174681 h 2174681"/>
              <a:gd name="connsiteX5" fmla="*/ 0 w 7092887"/>
              <a:gd name="connsiteY5" fmla="*/ 2174681 h 2174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92887" h="2174681">
                <a:moveTo>
                  <a:pt x="0" y="0"/>
                </a:moveTo>
                <a:lnTo>
                  <a:pt x="7092887" y="0"/>
                </a:lnTo>
                <a:lnTo>
                  <a:pt x="6085725" y="2174681"/>
                </a:lnTo>
                <a:lnTo>
                  <a:pt x="1524000" y="2174681"/>
                </a:lnTo>
                <a:lnTo>
                  <a:pt x="1200418" y="2174681"/>
                </a:lnTo>
                <a:lnTo>
                  <a:pt x="0" y="2174681"/>
                </a:lnTo>
                <a:close/>
              </a:path>
            </a:pathLst>
          </a:custGeom>
          <a:solidFill>
            <a:srgbClr val="B2B2B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B2B2B2"/>
              </a:solidFill>
            </a:endParaRPr>
          </a:p>
        </p:txBody>
      </p:sp>
      <p:sp>
        <p:nvSpPr>
          <p:cNvPr id="6" name="ZoneTexte 5">
            <a:extLst>
              <a:ext uri="{FF2B5EF4-FFF2-40B4-BE49-F238E27FC236}">
                <a16:creationId xmlns:a16="http://schemas.microsoft.com/office/drawing/2014/main" id="{76416692-3727-4C8D-9F5D-644C96D321CC}"/>
              </a:ext>
            </a:extLst>
          </p:cNvPr>
          <p:cNvSpPr txBox="1"/>
          <p:nvPr/>
        </p:nvSpPr>
        <p:spPr>
          <a:xfrm>
            <a:off x="7194799" y="5440827"/>
            <a:ext cx="4471737" cy="1292662"/>
          </a:xfrm>
          <a:prstGeom prst="rect">
            <a:avLst/>
          </a:prstGeom>
          <a:noFill/>
        </p:spPr>
        <p:txBody>
          <a:bodyPr wrap="none" rtlCol="0">
            <a:spAutoFit/>
          </a:bodyPr>
          <a:lstStyle/>
          <a:p>
            <a:pPr>
              <a:spcAft>
                <a:spcPts val="600"/>
              </a:spcAft>
            </a:pPr>
            <a:r>
              <a:rPr lang="fr-FR" sz="4000" dirty="0">
                <a:solidFill>
                  <a:srgbClr val="FF06CB"/>
                </a:solidFill>
              </a:rPr>
              <a:t>PROTOCOLE DÉPOSÉ</a:t>
            </a:r>
          </a:p>
          <a:p>
            <a:pPr>
              <a:spcAft>
                <a:spcPts val="600"/>
              </a:spcAft>
            </a:pPr>
            <a:r>
              <a:rPr lang="fr-FR" sz="1400" dirty="0">
                <a:solidFill>
                  <a:srgbClr val="FF06CB"/>
                </a:solidFill>
              </a:rPr>
              <a:t>Préparé avec le concours des services de santé</a:t>
            </a:r>
          </a:p>
          <a:p>
            <a:pPr>
              <a:spcAft>
                <a:spcPts val="600"/>
              </a:spcAft>
            </a:pPr>
            <a:r>
              <a:rPr lang="fr-FR" sz="1400" dirty="0">
                <a:solidFill>
                  <a:srgbClr val="FF06CB"/>
                </a:solidFill>
              </a:rPr>
              <a:t>et complémentaire aux dispositions générales </a:t>
            </a:r>
          </a:p>
        </p:txBody>
      </p:sp>
      <p:sp>
        <p:nvSpPr>
          <p:cNvPr id="4" name="ZoneTexte 3">
            <a:extLst>
              <a:ext uri="{FF2B5EF4-FFF2-40B4-BE49-F238E27FC236}">
                <a16:creationId xmlns:a16="http://schemas.microsoft.com/office/drawing/2014/main" id="{2945AE17-EDA6-4F81-BE1D-9939FFFA4CCD}"/>
              </a:ext>
            </a:extLst>
          </p:cNvPr>
          <p:cNvSpPr txBox="1"/>
          <p:nvPr/>
        </p:nvSpPr>
        <p:spPr>
          <a:xfrm>
            <a:off x="838200" y="5577840"/>
            <a:ext cx="2837315" cy="923330"/>
          </a:xfrm>
          <a:prstGeom prst="rect">
            <a:avLst/>
          </a:prstGeom>
          <a:noFill/>
        </p:spPr>
        <p:txBody>
          <a:bodyPr wrap="none" rtlCol="0">
            <a:spAutoFit/>
          </a:bodyPr>
          <a:lstStyle/>
          <a:p>
            <a:r>
              <a:rPr lang="fr-FR" dirty="0"/>
              <a:t>Dispositions non applicables</a:t>
            </a:r>
          </a:p>
          <a:p>
            <a:r>
              <a:rPr lang="fr-FR" dirty="0"/>
              <a:t>et soumises à approbation</a:t>
            </a:r>
          </a:p>
          <a:p>
            <a:r>
              <a:rPr lang="fr-FR" dirty="0"/>
              <a:t> </a:t>
            </a:r>
          </a:p>
        </p:txBody>
      </p:sp>
      <p:pic>
        <p:nvPicPr>
          <p:cNvPr id="5" name="Image 4" descr="Une image contenant horloge, signe&#10;&#10;Description générée automatiquement">
            <a:extLst>
              <a:ext uri="{FF2B5EF4-FFF2-40B4-BE49-F238E27FC236}">
                <a16:creationId xmlns:a16="http://schemas.microsoft.com/office/drawing/2014/main" id="{65860020-96EA-4839-9EE3-365292DABC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9440" y="1571542"/>
            <a:ext cx="1419201" cy="1013348"/>
          </a:xfrm>
          <a:prstGeom prst="rect">
            <a:avLst/>
          </a:prstGeom>
        </p:spPr>
      </p:pic>
      <p:pic>
        <p:nvPicPr>
          <p:cNvPr id="8" name="Image 7" descr="Une image contenant dessin, alimentation, signe&#10;&#10;Description générée automatiquement">
            <a:extLst>
              <a:ext uri="{FF2B5EF4-FFF2-40B4-BE49-F238E27FC236}">
                <a16:creationId xmlns:a16="http://schemas.microsoft.com/office/drawing/2014/main" id="{B7414F98-5729-43B9-9E0D-ECC678692F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7358" y="2822092"/>
            <a:ext cx="1952750" cy="633413"/>
          </a:xfrm>
          <a:prstGeom prst="rect">
            <a:avLst/>
          </a:prstGeom>
        </p:spPr>
      </p:pic>
      <p:pic>
        <p:nvPicPr>
          <p:cNvPr id="10" name="Image 9" descr="Une image contenant dessin&#10;&#10;Description générée automatiquement">
            <a:extLst>
              <a:ext uri="{FF2B5EF4-FFF2-40B4-BE49-F238E27FC236}">
                <a16:creationId xmlns:a16="http://schemas.microsoft.com/office/drawing/2014/main" id="{564C98EA-1732-4032-9450-E5D01319DEC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75429" y="3730047"/>
            <a:ext cx="1816608" cy="618744"/>
          </a:xfrm>
          <a:prstGeom prst="rect">
            <a:avLst/>
          </a:prstGeom>
        </p:spPr>
      </p:pic>
    </p:spTree>
    <p:extLst>
      <p:ext uri="{BB962C8B-B14F-4D97-AF65-F5344CB8AC3E}">
        <p14:creationId xmlns:p14="http://schemas.microsoft.com/office/powerpoint/2010/main" val="868177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ectangle 1">
            <a:extLst>
              <a:ext uri="{FF2B5EF4-FFF2-40B4-BE49-F238E27FC236}">
                <a16:creationId xmlns:a16="http://schemas.microsoft.com/office/drawing/2014/main" id="{73A7198A-8E7C-4F99-B7D8-1DD9A4A55B30}"/>
              </a:ext>
            </a:extLst>
          </p:cNvPr>
          <p:cNvSpPr/>
          <p:nvPr/>
        </p:nvSpPr>
        <p:spPr>
          <a:xfrm>
            <a:off x="510319" y="226755"/>
            <a:ext cx="4192222" cy="32281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600"/>
              </a:spcAft>
            </a:pPr>
            <a:r>
              <a:rPr lang="fr-FR" sz="1100" b="1" dirty="0">
                <a:latin typeface="Arial" panose="020B0604020202020204" pitchFamily="34" charset="0"/>
                <a:ea typeface="Calibri" panose="020F0502020204030204" pitchFamily="34" charset="0"/>
                <a:cs typeface="Times New Roman" panose="02020603050405020304" pitchFamily="18" charset="0"/>
              </a:rPr>
              <a:t>Salariés :</a:t>
            </a:r>
            <a:endParaRPr lang="fr-FR" sz="1100" dirty="0">
              <a:latin typeface="Arial" panose="020B0604020202020204" pitchFamily="34" charset="0"/>
              <a:cs typeface="Arial" panose="020B0604020202020204" pitchFamily="34" charset="0"/>
            </a:endParaRPr>
          </a:p>
          <a:p>
            <a:r>
              <a:rPr lang="fr-FR" sz="1100" dirty="0">
                <a:latin typeface="Arial" panose="020B0604020202020204" pitchFamily="34" charset="0"/>
                <a:cs typeface="Arial" panose="020B0604020202020204" pitchFamily="34" charset="0"/>
              </a:rPr>
              <a:t>  </a:t>
            </a:r>
          </a:p>
          <a:p>
            <a:pPr marL="171450" indent="-171450">
              <a:buFontTx/>
              <a:buChar char="-"/>
            </a:pPr>
            <a:r>
              <a:rPr lang="fr-FR" sz="1100" dirty="0">
                <a:latin typeface="Arial" panose="020B0604020202020204" pitchFamily="34" charset="0"/>
                <a:cs typeface="Arial" panose="020B0604020202020204" pitchFamily="34" charset="0"/>
              </a:rPr>
              <a:t>Tous les salariés (agents de sécurité et d’accueil, vestiaires, barmen, serveurs, personnel aux toilettes et à l’entretien…) portent obligatoirement un masque, si le respect de la distanciation physique n’est pas possible,</a:t>
            </a:r>
          </a:p>
          <a:p>
            <a:pPr marL="171450" indent="-171450">
              <a:buFontTx/>
              <a:buChar char="-"/>
            </a:pPr>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Agents de sécurité : selon protocole des services de sécurité validé par ministère du Travail</a:t>
            </a:r>
          </a:p>
          <a:p>
            <a:pPr marL="171450" indent="-171450">
              <a:buFontTx/>
              <a:buChar char="-"/>
            </a:pPr>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Barmen : attribution d’un poste par salarié, selon protocole commun de la profession HCR (Chapitre 6 Gestes barrières vis-à-vis-des clients, pages 11 et 12). Mise en place de séparateurs fixes ou amovibles face à la clientèle.</a:t>
            </a:r>
          </a:p>
          <a:p>
            <a:pPr marL="171450" indent="-171450">
              <a:buFontTx/>
              <a:buChar char="-"/>
            </a:pPr>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DJ, Light dj : isolés, sans contact avec la clientèle. Le DJ rappelle régulièrement au micro les règles sanitaires.</a:t>
            </a:r>
            <a:br>
              <a:rPr lang="fr-FR" sz="1100" dirty="0">
                <a:latin typeface="Arial" panose="020B0604020202020204" pitchFamily="34" charset="0"/>
                <a:cs typeface="Arial" panose="020B0604020202020204" pitchFamily="34" charset="0"/>
              </a:rPr>
            </a:br>
            <a:endParaRPr lang="fr-FR" sz="1100" dirty="0">
              <a:latin typeface="Arial" panose="020B060402020202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AF869F50-8321-433B-AD50-917EF6A6CEFC}"/>
              </a:ext>
            </a:extLst>
          </p:cNvPr>
          <p:cNvSpPr/>
          <p:nvPr/>
        </p:nvSpPr>
        <p:spPr>
          <a:xfrm>
            <a:off x="7611695" y="2052598"/>
            <a:ext cx="4192221" cy="28187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600"/>
              </a:spcAft>
            </a:pPr>
            <a:r>
              <a:rPr lang="fr-FR" sz="1100" b="1" dirty="0">
                <a:latin typeface="Arial" panose="020B0604020202020204" pitchFamily="34" charset="0"/>
                <a:ea typeface="Calibri" panose="020F0502020204030204" pitchFamily="34" charset="0"/>
                <a:cs typeface="Times New Roman" panose="02020603050405020304" pitchFamily="18" charset="0"/>
              </a:rPr>
              <a:t> Piste de danse :</a:t>
            </a:r>
          </a:p>
          <a:p>
            <a:pPr marL="171450" indent="-171450">
              <a:lnSpc>
                <a:spcPct val="107000"/>
              </a:lnSpc>
              <a:spcAft>
                <a:spcPts val="600"/>
              </a:spcAft>
              <a:buFontTx/>
              <a:buChar char="-"/>
            </a:pPr>
            <a:r>
              <a:rPr lang="fr-FR" sz="1100" dirty="0">
                <a:latin typeface="Arial" panose="020B0604020202020204" pitchFamily="34" charset="0"/>
                <a:cs typeface="Arial" panose="020B0604020202020204" pitchFamily="34" charset="0"/>
              </a:rPr>
              <a:t>Suppression de la piste de danse ou aménagement sous conditions :</a:t>
            </a:r>
          </a:p>
          <a:p>
            <a:pPr marL="171450" indent="-171450">
              <a:lnSpc>
                <a:spcPct val="107000"/>
              </a:lnSpc>
              <a:spcAft>
                <a:spcPts val="600"/>
              </a:spcAft>
              <a:buFontTx/>
              <a:buChar char="-"/>
            </a:pPr>
            <a:r>
              <a:rPr lang="fr-FR" sz="1100" dirty="0">
                <a:latin typeface="Arial" panose="020B0604020202020204" pitchFamily="34" charset="0"/>
                <a:cs typeface="Arial" panose="020B0604020202020204" pitchFamily="34" charset="0"/>
              </a:rPr>
              <a:t>La piste de danse est aménagée en zones distinctes avec des mobiliers existants (tables et chaises, mange debout et tabourets) pour limiter la danse au sein de chacune de ces zones</a:t>
            </a:r>
          </a:p>
          <a:p>
            <a:pPr marL="171450" indent="-171450">
              <a:lnSpc>
                <a:spcPct val="107000"/>
              </a:lnSpc>
              <a:spcAft>
                <a:spcPts val="600"/>
              </a:spcAft>
              <a:buFontTx/>
              <a:buChar char="-"/>
            </a:pPr>
            <a:r>
              <a:rPr lang="fr-FR" sz="1100" dirty="0">
                <a:latin typeface="Arial" panose="020B0604020202020204" pitchFamily="34" charset="0"/>
                <a:cs typeface="Arial" panose="020B0604020202020204" pitchFamily="34" charset="0"/>
              </a:rPr>
              <a:t>Chaque zone accueille un maximum de 10 personnes issues d’un même groupe.</a:t>
            </a:r>
          </a:p>
          <a:p>
            <a:pPr marL="171450" indent="-171450">
              <a:lnSpc>
                <a:spcPct val="107000"/>
              </a:lnSpc>
              <a:spcAft>
                <a:spcPts val="600"/>
              </a:spcAft>
              <a:buFontTx/>
              <a:buChar char="-"/>
            </a:pPr>
            <a:r>
              <a:rPr lang="fr-FR" sz="1100" dirty="0">
                <a:latin typeface="Arial" panose="020B0604020202020204" pitchFamily="34" charset="0"/>
                <a:cs typeface="Arial" panose="020B0604020202020204" pitchFamily="34" charset="0"/>
              </a:rPr>
              <a:t>Chaque zone est délimitée avec des cordons amovibles ou tout autre système similaire</a:t>
            </a:r>
          </a:p>
          <a:p>
            <a:pPr marL="171450" indent="-171450">
              <a:lnSpc>
                <a:spcPct val="107000"/>
              </a:lnSpc>
              <a:spcAft>
                <a:spcPts val="600"/>
              </a:spcAft>
              <a:buFontTx/>
              <a:buChar char="-"/>
            </a:pPr>
            <a:r>
              <a:rPr lang="fr-FR" sz="1100" dirty="0">
                <a:latin typeface="Arial" panose="020B0604020202020204" pitchFamily="34" charset="0"/>
                <a:cs typeface="Arial" panose="020B0604020202020204" pitchFamily="34" charset="0"/>
              </a:rPr>
              <a:t>Les zones sont séparées les uns des autres par une distance minimale de 1 mètre pour permettre la circulation du service.</a:t>
            </a:r>
          </a:p>
        </p:txBody>
      </p:sp>
      <p:sp>
        <p:nvSpPr>
          <p:cNvPr id="5" name="Rectangle 4">
            <a:extLst>
              <a:ext uri="{FF2B5EF4-FFF2-40B4-BE49-F238E27FC236}">
                <a16:creationId xmlns:a16="http://schemas.microsoft.com/office/drawing/2014/main" id="{0FF525A2-5652-4C57-9950-5ADE08FA44A9}"/>
              </a:ext>
            </a:extLst>
          </p:cNvPr>
          <p:cNvSpPr/>
          <p:nvPr/>
        </p:nvSpPr>
        <p:spPr>
          <a:xfrm>
            <a:off x="7611695" y="204335"/>
            <a:ext cx="4184103" cy="18482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415"/>
              </a:spcAft>
            </a:pPr>
            <a:r>
              <a:rPr lang="fr-FR" sz="1100" b="1" dirty="0">
                <a:latin typeface="Arial" panose="020B0604020202020204" pitchFamily="34" charset="0"/>
                <a:ea typeface="Calibri" panose="020F0502020204030204" pitchFamily="34" charset="0"/>
                <a:cs typeface="Times New Roman" panose="02020603050405020304" pitchFamily="18" charset="0"/>
              </a:rPr>
              <a:t>Vestiaires :</a:t>
            </a:r>
          </a:p>
          <a:p>
            <a:pPr marL="171450" indent="-171450">
              <a:buFontTx/>
              <a:buChar char="-"/>
            </a:pPr>
            <a:r>
              <a:rPr lang="fr-FR" sz="1100" dirty="0">
                <a:latin typeface="Arial" panose="020B0604020202020204" pitchFamily="34" charset="0"/>
                <a:cs typeface="Arial" panose="020B0604020202020204" pitchFamily="34" charset="0"/>
              </a:rPr>
              <a:t>Les vestiaires sont aménagés pour recevoir objets et vêtements déposés par le client dans des boîtes hermétiques, cintres distanciés, housses lavables après chaque utilisation ou sacs plastiques jetables à usage unique afin d’éviter tout contact avec le personnel et entre vêtements.</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Si la disposition du vestiaire le permet, l’entreposage est espacé.</a:t>
            </a:r>
          </a:p>
          <a:p>
            <a:endParaRPr lang="fr-FR" sz="11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F2DD1B87-54A1-4D22-81B6-2E6AC2EA6274}"/>
              </a:ext>
            </a:extLst>
          </p:cNvPr>
          <p:cNvSpPr/>
          <p:nvPr/>
        </p:nvSpPr>
        <p:spPr>
          <a:xfrm>
            <a:off x="4459897" y="561147"/>
            <a:ext cx="3489955" cy="1199816"/>
          </a:xfrm>
          <a:prstGeom prst="rect">
            <a:avLst/>
          </a:prstGeom>
        </p:spPr>
        <p:txBody>
          <a:bodyPr wrap="square">
            <a:spAutoFit/>
          </a:bodyPr>
          <a:lstStyle/>
          <a:p>
            <a:pPr algn="ctr">
              <a:lnSpc>
                <a:spcPct val="107000"/>
              </a:lnSpc>
              <a:spcAft>
                <a:spcPts val="600"/>
              </a:spcAft>
            </a:pPr>
            <a:r>
              <a:rPr lang="fr-FR" sz="3200" b="1" dirty="0">
                <a:solidFill>
                  <a:srgbClr val="FF06CB"/>
                </a:solidFill>
                <a:latin typeface="Arial" panose="020B0604020202020204" pitchFamily="34" charset="0"/>
                <a:ea typeface="Arial" panose="020B0604020202020204" pitchFamily="34" charset="0"/>
                <a:cs typeface="Times New Roman" panose="02020603050405020304" pitchFamily="18" charset="0"/>
              </a:rPr>
              <a:t>Organisation</a:t>
            </a:r>
          </a:p>
          <a:p>
            <a:pPr algn="ctr">
              <a:lnSpc>
                <a:spcPct val="107000"/>
              </a:lnSpc>
              <a:spcAft>
                <a:spcPts val="600"/>
              </a:spcAft>
            </a:pPr>
            <a:r>
              <a:rPr lang="fr-FR" sz="3200" b="1" dirty="0">
                <a:solidFill>
                  <a:srgbClr val="FF06CB"/>
                </a:solidFill>
                <a:latin typeface="Arial" panose="020B0604020202020204" pitchFamily="34" charset="0"/>
                <a:ea typeface="Calibri" panose="020F0502020204030204" pitchFamily="34" charset="0"/>
                <a:cs typeface="Times New Roman" panose="02020603050405020304" pitchFamily="18" charset="0"/>
              </a:rPr>
              <a:t>générale</a:t>
            </a:r>
            <a:endParaRPr lang="fr-FR" sz="3200" dirty="0">
              <a:solidFill>
                <a:srgbClr val="FF06CB"/>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668502AA-C051-4E6B-963D-BE3AE8713940}"/>
              </a:ext>
            </a:extLst>
          </p:cNvPr>
          <p:cNvSpPr/>
          <p:nvPr/>
        </p:nvSpPr>
        <p:spPr>
          <a:xfrm>
            <a:off x="511512" y="3454883"/>
            <a:ext cx="4191029" cy="113877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554"/>
              </a:spcAft>
            </a:pPr>
            <a:r>
              <a:rPr lang="fr-FR" sz="1100" b="1" dirty="0">
                <a:latin typeface="Arial" panose="020B0604020202020204" pitchFamily="34" charset="0"/>
                <a:ea typeface="Calibri" panose="020F0502020204030204" pitchFamily="34" charset="0"/>
                <a:cs typeface="Times New Roman" panose="02020603050405020304" pitchFamily="18" charset="0"/>
              </a:rPr>
              <a:t>Gestion des flux : </a:t>
            </a:r>
          </a:p>
          <a:p>
            <a:pPr>
              <a:lnSpc>
                <a:spcPct val="107000"/>
              </a:lnSpc>
              <a:spcAft>
                <a:spcPts val="554"/>
              </a:spcAft>
            </a:pPr>
            <a:r>
              <a:rPr lang="fr-FR" sz="1100" dirty="0">
                <a:latin typeface="Arial" panose="020B0604020202020204" pitchFamily="34" charset="0"/>
                <a:cs typeface="Arial" panose="020B0604020202020204" pitchFamily="34" charset="0"/>
              </a:rPr>
              <a:t>Un marquage au sol matérialise la distanciation physique à respecter de 1m ainsi que les sens de circulation. Si possible, l’entrée et la sortie se font par des portes ou accès différents. </a:t>
            </a:r>
          </a:p>
          <a:p>
            <a:pPr>
              <a:lnSpc>
                <a:spcPct val="107000"/>
              </a:lnSpc>
              <a:spcAft>
                <a:spcPts val="554"/>
              </a:spcAft>
            </a:pPr>
            <a:endParaRPr lang="fr-FR" sz="1100"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CAA46CDE-D5F9-40B7-A730-90F44B0F20E7}"/>
              </a:ext>
            </a:extLst>
          </p:cNvPr>
          <p:cNvSpPr/>
          <p:nvPr/>
        </p:nvSpPr>
        <p:spPr>
          <a:xfrm>
            <a:off x="7611693" y="4871318"/>
            <a:ext cx="4192221" cy="10618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554"/>
              </a:spcAft>
            </a:pPr>
            <a:r>
              <a:rPr lang="fr-FR" sz="1100" b="1" dirty="0">
                <a:latin typeface="Arial" panose="020B0604020202020204" pitchFamily="34" charset="0"/>
                <a:ea typeface="Calibri" panose="020F0502020204030204" pitchFamily="34" charset="0"/>
                <a:cs typeface="Times New Roman" panose="02020603050405020304" pitchFamily="18" charset="0"/>
              </a:rPr>
              <a:t>Fumoir : </a:t>
            </a:r>
          </a:p>
          <a:p>
            <a:pPr>
              <a:lnSpc>
                <a:spcPct val="107000"/>
              </a:lnSpc>
              <a:spcAft>
                <a:spcPts val="554"/>
              </a:spcAft>
            </a:pPr>
            <a:r>
              <a:rPr lang="fr-FR" sz="1100" dirty="0">
                <a:latin typeface="Arial" panose="020B0604020202020204" pitchFamily="34" charset="0"/>
                <a:cs typeface="Arial" panose="020B0604020202020204" pitchFamily="34" charset="0"/>
              </a:rPr>
              <a:t>En cas de maintien du fumoir, celui-ci ne peut accueillir qu’un nombre limité de personnes pour respecter la distance de 1 m. Le fumoir est équipé d’un extracteur, excluant toute autre modalité de traitement de l’air. </a:t>
            </a:r>
          </a:p>
        </p:txBody>
      </p:sp>
      <p:sp>
        <p:nvSpPr>
          <p:cNvPr id="13" name="Rectangle 12">
            <a:extLst>
              <a:ext uri="{FF2B5EF4-FFF2-40B4-BE49-F238E27FC236}">
                <a16:creationId xmlns:a16="http://schemas.microsoft.com/office/drawing/2014/main" id="{D83EC969-15EC-446A-ADFC-1097DEBAB70D}"/>
              </a:ext>
            </a:extLst>
          </p:cNvPr>
          <p:cNvSpPr/>
          <p:nvPr/>
        </p:nvSpPr>
        <p:spPr>
          <a:xfrm>
            <a:off x="4702539" y="3345259"/>
            <a:ext cx="2909154" cy="25878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554"/>
              </a:spcAft>
            </a:pPr>
            <a:r>
              <a:rPr lang="fr-FR" sz="1100" b="1" dirty="0">
                <a:latin typeface="Arial" panose="020B0604020202020204" pitchFamily="34" charset="0"/>
                <a:ea typeface="Calibri" panose="020F0502020204030204" pitchFamily="34" charset="0"/>
                <a:cs typeface="Times New Roman" panose="02020603050405020304" pitchFamily="18" charset="0"/>
              </a:rPr>
              <a:t>Ventilation : </a:t>
            </a:r>
          </a:p>
          <a:p>
            <a:pPr marL="171450" indent="-171450">
              <a:lnSpc>
                <a:spcPct val="107000"/>
              </a:lnSpc>
              <a:spcAft>
                <a:spcPts val="554"/>
              </a:spcAft>
              <a:buFontTx/>
              <a:buChar char="-"/>
            </a:pPr>
            <a:r>
              <a:rPr lang="fr-FR" sz="1100" dirty="0">
                <a:latin typeface="Arial" panose="020B0604020202020204" pitchFamily="34" charset="0"/>
                <a:cs typeface="Arial" panose="020B0604020202020204" pitchFamily="34" charset="0"/>
              </a:rPr>
              <a:t>Les systèmes de renouvellement d’air neuf et de désenfumage sont mis en marche continue et maximale. </a:t>
            </a:r>
          </a:p>
          <a:p>
            <a:pPr marL="171450" indent="-171450">
              <a:lnSpc>
                <a:spcPct val="107000"/>
              </a:lnSpc>
              <a:spcAft>
                <a:spcPts val="554"/>
              </a:spcAft>
              <a:buFontTx/>
              <a:buChar char="-"/>
            </a:pPr>
            <a:r>
              <a:rPr lang="fr-FR" sz="1100" dirty="0">
                <a:latin typeface="Arial" panose="020B0604020202020204" pitchFamily="34" charset="0"/>
                <a:cs typeface="Arial" panose="020B0604020202020204" pitchFamily="34" charset="0"/>
              </a:rPr>
              <a:t>Chaque établissement s’engage à tenir à disposition des autorités un dossier technique relatif à l’extraction d’air constitué de la règlementation applicable, du PV de la dernière commission de sécurité et du PV de contrôle réalisé par un organisme certifié attestant du bon fonctionnement de l’installation.</a:t>
            </a:r>
          </a:p>
        </p:txBody>
      </p:sp>
      <p:sp>
        <p:nvSpPr>
          <p:cNvPr id="4" name="Rectangle 3">
            <a:extLst>
              <a:ext uri="{FF2B5EF4-FFF2-40B4-BE49-F238E27FC236}">
                <a16:creationId xmlns:a16="http://schemas.microsoft.com/office/drawing/2014/main" id="{D0034490-6FBD-45ED-B1B4-08439385956C}"/>
              </a:ext>
            </a:extLst>
          </p:cNvPr>
          <p:cNvSpPr/>
          <p:nvPr/>
        </p:nvSpPr>
        <p:spPr>
          <a:xfrm>
            <a:off x="518437" y="4432095"/>
            <a:ext cx="4184103" cy="150105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554"/>
              </a:spcAft>
            </a:pPr>
            <a:r>
              <a:rPr lang="fr-FR" sz="1100" b="1" dirty="0">
                <a:latin typeface="Arial" panose="020B0604020202020204" pitchFamily="34" charset="0"/>
                <a:ea typeface="Calibri" panose="020F0502020204030204" pitchFamily="34" charset="0"/>
                <a:cs typeface="Times New Roman" panose="02020603050405020304" pitchFamily="18" charset="0"/>
              </a:rPr>
              <a:t>Effectif et sécurité :</a:t>
            </a:r>
          </a:p>
          <a:p>
            <a:pPr marL="171450" indent="-171450">
              <a:lnSpc>
                <a:spcPct val="107000"/>
              </a:lnSpc>
              <a:spcAft>
                <a:spcPts val="554"/>
              </a:spcAft>
              <a:buFontTx/>
              <a:buChar char="-"/>
            </a:pPr>
            <a:r>
              <a:rPr lang="fr-FR" sz="1100" dirty="0">
                <a:latin typeface="Arial" panose="020B0604020202020204" pitchFamily="34" charset="0"/>
                <a:cs typeface="Arial" panose="020B0604020202020204" pitchFamily="34" charset="0"/>
              </a:rPr>
              <a:t>La règle prévoyant 4 personnes pour 3 m² en situation debout en type P, devient : 1 personne pour 1m² en situation assise. </a:t>
            </a:r>
          </a:p>
          <a:p>
            <a:pPr marL="171450" indent="-171450">
              <a:lnSpc>
                <a:spcPct val="107000"/>
              </a:lnSpc>
              <a:spcAft>
                <a:spcPts val="554"/>
              </a:spcAft>
              <a:buFontTx/>
              <a:buChar char="-"/>
            </a:pPr>
            <a:r>
              <a:rPr lang="fr-FR" sz="1100" dirty="0">
                <a:latin typeface="Arial" panose="020B0604020202020204" pitchFamily="34" charset="0"/>
                <a:cs typeface="Arial" panose="020B0604020202020204" pitchFamily="34" charset="0"/>
              </a:rPr>
              <a:t>Les obligations de sécurité prévues au type P, supérieures à celles prévues au type N, sont respectées : cheminement des issues de secours et Unités de Passage pour permettre une évacuation sécurisée et rapide de la clientèle.</a:t>
            </a:r>
          </a:p>
        </p:txBody>
      </p:sp>
    </p:spTree>
    <p:extLst>
      <p:ext uri="{BB962C8B-B14F-4D97-AF65-F5344CB8AC3E}">
        <p14:creationId xmlns:p14="http://schemas.microsoft.com/office/powerpoint/2010/main" val="904236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Rectangle 2">
            <a:extLst>
              <a:ext uri="{FF2B5EF4-FFF2-40B4-BE49-F238E27FC236}">
                <a16:creationId xmlns:a16="http://schemas.microsoft.com/office/drawing/2014/main" id="{AF869F50-8321-433B-AD50-917EF6A6CEFC}"/>
              </a:ext>
            </a:extLst>
          </p:cNvPr>
          <p:cNvSpPr/>
          <p:nvPr/>
        </p:nvSpPr>
        <p:spPr>
          <a:xfrm>
            <a:off x="7937468" y="203135"/>
            <a:ext cx="4030458" cy="34778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fr-FR" sz="1100" b="1" dirty="0">
                <a:latin typeface="Arial" panose="020B0604020202020204" pitchFamily="34" charset="0"/>
                <a:ea typeface="Calibri" panose="020F0502020204030204" pitchFamily="34" charset="0"/>
                <a:cs typeface="Times New Roman" panose="02020603050405020304" pitchFamily="18" charset="0"/>
              </a:rPr>
              <a:t>Accueil :</a:t>
            </a:r>
          </a:p>
          <a:p>
            <a:pPr marL="171450" indent="-171450">
              <a:buFontTx/>
              <a:buChar char="-"/>
            </a:pPr>
            <a:r>
              <a:rPr lang="fr-FR" sz="1100" dirty="0">
                <a:latin typeface="Arial" panose="020B0604020202020204" pitchFamily="34" charset="0"/>
                <a:cs typeface="Arial" panose="020B0604020202020204" pitchFamily="34" charset="0"/>
              </a:rPr>
              <a:t>Le personnel affecté à l’entrée et à l’accueil veille à l’utilisation de gel </a:t>
            </a:r>
            <a:r>
              <a:rPr lang="fr-FR" sz="1100" dirty="0" err="1">
                <a:latin typeface="Arial" panose="020B0604020202020204" pitchFamily="34" charset="0"/>
                <a:cs typeface="Arial" panose="020B0604020202020204" pitchFamily="34" charset="0"/>
              </a:rPr>
              <a:t>hydro-alcoolique</a:t>
            </a:r>
            <a:r>
              <a:rPr lang="fr-FR" sz="1100" dirty="0">
                <a:latin typeface="Arial" panose="020B0604020202020204" pitchFamily="34" charset="0"/>
                <a:cs typeface="Arial" panose="020B0604020202020204" pitchFamily="34" charset="0"/>
              </a:rPr>
              <a:t> par chaque client. Il reçoit une formation adéquate pour détecter les symptômes visibles du Covid-19 (toux, essoufflement, difficulté à parler ou avaler, fébrilité…).</a:t>
            </a:r>
          </a:p>
          <a:p>
            <a:r>
              <a:rPr lang="fr-FR" sz="1100" dirty="0">
                <a:latin typeface="Arial" panose="020B0604020202020204" pitchFamily="34" charset="0"/>
                <a:cs typeface="Arial" panose="020B0604020202020204" pitchFamily="34" charset="0"/>
              </a:rPr>
              <a:t> </a:t>
            </a:r>
          </a:p>
          <a:p>
            <a:pPr marL="171450" indent="-171450">
              <a:buFontTx/>
              <a:buChar char="-"/>
            </a:pPr>
            <a:r>
              <a:rPr lang="fr-FR" sz="1100" dirty="0">
                <a:latin typeface="Arial" panose="020B0604020202020204" pitchFamily="34" charset="0"/>
                <a:cs typeface="Arial" panose="020B0604020202020204" pitchFamily="34" charset="0"/>
              </a:rPr>
              <a:t>En cas de soupçon, l’entrée est refusée.</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En cas de symptômes avérés, est appliqué le protocole de prise en charge d’une personne symptomatique et de ses contacts rapprochés (Chapitre VI en page 17 du Protocole national de déconfinement pour les entreprises pour assurer la santé et la sécurité des salariés, 5 mai 2020).</a:t>
            </a:r>
          </a:p>
          <a:p>
            <a:endParaRPr lang="fr-FR" sz="1100" dirty="0">
              <a:latin typeface="Arial" panose="020B0604020202020204" pitchFamily="34" charset="0"/>
              <a:cs typeface="Arial" panose="020B0604020202020204" pitchFamily="34" charset="0"/>
            </a:endParaRPr>
          </a:p>
          <a:p>
            <a:r>
              <a:rPr lang="fr-FR" sz="1100" dirty="0">
                <a:latin typeface="Arial" panose="020B0604020202020204" pitchFamily="34" charset="0"/>
                <a:cs typeface="Arial" panose="020B0604020202020204" pitchFamily="34" charset="0"/>
              </a:rPr>
              <a:t>Mesures principales :</a:t>
            </a:r>
          </a:p>
          <a:p>
            <a:r>
              <a:rPr lang="fr-FR" sz="1100" dirty="0">
                <a:latin typeface="Arial" panose="020B0604020202020204" pitchFamily="34" charset="0"/>
                <a:cs typeface="Arial" panose="020B0604020202020204" pitchFamily="34" charset="0"/>
              </a:rPr>
              <a:t>- isolement ;</a:t>
            </a:r>
          </a:p>
          <a:p>
            <a:r>
              <a:rPr lang="fr-FR" sz="1100" dirty="0">
                <a:latin typeface="Arial" panose="020B0604020202020204" pitchFamily="34" charset="0"/>
                <a:cs typeface="Arial" panose="020B0604020202020204" pitchFamily="34" charset="0"/>
              </a:rPr>
              <a:t>- protection ;</a:t>
            </a:r>
          </a:p>
          <a:p>
            <a:pPr marL="171450" indent="-171450">
              <a:buFontTx/>
              <a:buChar char="-"/>
            </a:pPr>
            <a:r>
              <a:rPr lang="fr-FR" sz="1100" dirty="0">
                <a:latin typeface="Arial" panose="020B0604020202020204" pitchFamily="34" charset="0"/>
                <a:cs typeface="Arial" panose="020B0604020202020204" pitchFamily="34" charset="0"/>
              </a:rPr>
              <a:t>recherche des signes de gravité.</a:t>
            </a:r>
          </a:p>
          <a:p>
            <a:pPr marL="171450" indent="-171450">
              <a:buFontTx/>
              <a:buChar char="-"/>
            </a:pPr>
            <a:endParaRPr lang="fr-FR" sz="11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0FF525A2-5652-4C57-9950-5ADE08FA44A9}"/>
              </a:ext>
            </a:extLst>
          </p:cNvPr>
          <p:cNvSpPr/>
          <p:nvPr/>
        </p:nvSpPr>
        <p:spPr>
          <a:xfrm>
            <a:off x="331780" y="203135"/>
            <a:ext cx="4030458" cy="45566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415"/>
              </a:spcAft>
            </a:pPr>
            <a:r>
              <a:rPr lang="fr-FR" sz="1100" b="1" dirty="0">
                <a:latin typeface="Arial" panose="020B0604020202020204" pitchFamily="34" charset="0"/>
                <a:ea typeface="Calibri" panose="020F0502020204030204" pitchFamily="34" charset="0"/>
                <a:cs typeface="Times New Roman" panose="02020603050405020304" pitchFamily="18" charset="0"/>
              </a:rPr>
              <a:t>Avant l’entrée :</a:t>
            </a:r>
          </a:p>
          <a:p>
            <a:pPr marL="171450" indent="-171450">
              <a:buFontTx/>
              <a:buChar char="-"/>
            </a:pPr>
            <a:r>
              <a:rPr lang="fr-FR" sz="1100" dirty="0">
                <a:latin typeface="Arial" panose="020B0604020202020204" pitchFamily="34" charset="0"/>
                <a:cs typeface="Arial" panose="020B0604020202020204" pitchFamily="34" charset="0"/>
              </a:rPr>
              <a:t>Avant même l’entrée dans l’établissement, la file d’attente est gérée dans le respect des gestes barrières : un mètre de distance, port du masque</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A l’entrée, l’établissement invite fortement les clients à installer l’application Stop </a:t>
            </a:r>
            <a:r>
              <a:rPr lang="fr-FR" sz="1100" dirty="0" err="1">
                <a:latin typeface="Arial" panose="020B0604020202020204" pitchFamily="34" charset="0"/>
                <a:cs typeface="Arial" panose="020B0604020202020204" pitchFamily="34" charset="0"/>
              </a:rPr>
              <a:t>Covid</a:t>
            </a:r>
            <a:r>
              <a:rPr lang="fr-FR" sz="1100" dirty="0">
                <a:latin typeface="Arial" panose="020B0604020202020204" pitchFamily="34" charset="0"/>
                <a:cs typeface="Arial" panose="020B0604020202020204" pitchFamily="34" charset="0"/>
              </a:rPr>
              <a:t> au moyen d’un affichage clair, visible et lisible. </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En cas de refus ou d’impossibilité technique et/ou matérielle, le personnel demande au client de laisser ses nom, prénom et numéro de téléphone. </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Tout refus de ce dispositif alternatif entraîne une interdiction d’accès. </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L’établissement s’engage à respecter la règlementation RGPD.</a:t>
            </a:r>
          </a:p>
          <a:p>
            <a:pPr marL="171450" indent="-171450">
              <a:buFontTx/>
              <a:buChar char="-"/>
            </a:pPr>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La clientèle est informée de la motivation de ce dispositif : faire face à l’épidémie de Covid-19.</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Ces mesures sont insérées avec les consignes sanitaires dans le règlement intérieur de l’établissement et affichées à l’entrée.</a:t>
            </a:r>
          </a:p>
        </p:txBody>
      </p:sp>
      <p:sp>
        <p:nvSpPr>
          <p:cNvPr id="9" name="Rectangle 8">
            <a:extLst>
              <a:ext uri="{FF2B5EF4-FFF2-40B4-BE49-F238E27FC236}">
                <a16:creationId xmlns:a16="http://schemas.microsoft.com/office/drawing/2014/main" id="{F2DD1B87-54A1-4D22-81B6-2E6AC2EA6274}"/>
              </a:ext>
            </a:extLst>
          </p:cNvPr>
          <p:cNvSpPr/>
          <p:nvPr/>
        </p:nvSpPr>
        <p:spPr>
          <a:xfrm>
            <a:off x="4362238" y="287786"/>
            <a:ext cx="3489955" cy="2173544"/>
          </a:xfrm>
          <a:prstGeom prst="rect">
            <a:avLst/>
          </a:prstGeom>
        </p:spPr>
        <p:txBody>
          <a:bodyPr wrap="square">
            <a:spAutoFit/>
          </a:bodyPr>
          <a:lstStyle/>
          <a:p>
            <a:pPr algn="ctr">
              <a:lnSpc>
                <a:spcPct val="107000"/>
              </a:lnSpc>
              <a:spcAft>
                <a:spcPts val="600"/>
              </a:spcAft>
            </a:pPr>
            <a:r>
              <a:rPr lang="fr-FR" sz="3200" b="1" dirty="0">
                <a:solidFill>
                  <a:srgbClr val="FF06CB"/>
                </a:solidFill>
                <a:latin typeface="Arial" panose="020B0604020202020204" pitchFamily="34" charset="0"/>
                <a:ea typeface="Arial" panose="020B0604020202020204" pitchFamily="34" charset="0"/>
                <a:cs typeface="Times New Roman" panose="02020603050405020304" pitchFamily="18" charset="0"/>
              </a:rPr>
              <a:t>ACCUEIL, SERVICE &amp; DEPARTS CLIENTS</a:t>
            </a:r>
            <a:endParaRPr lang="fr-FR" sz="3200" dirty="0">
              <a:solidFill>
                <a:srgbClr val="FF06CB"/>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30A21B81-031E-4C42-87CE-4E50446F20D6}"/>
              </a:ext>
            </a:extLst>
          </p:cNvPr>
          <p:cNvSpPr/>
          <p:nvPr/>
        </p:nvSpPr>
        <p:spPr>
          <a:xfrm>
            <a:off x="4354654" y="3281345"/>
            <a:ext cx="3582814" cy="305885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600"/>
              </a:spcAft>
            </a:pPr>
            <a:r>
              <a:rPr lang="fr-FR" sz="1100" b="1" dirty="0">
                <a:latin typeface="Arial" panose="020B0604020202020204" pitchFamily="34" charset="0"/>
                <a:ea typeface="Calibri" panose="020F0502020204030204" pitchFamily="34" charset="0"/>
                <a:cs typeface="Times New Roman" panose="02020603050405020304" pitchFamily="18" charset="0"/>
              </a:rPr>
              <a:t>Bar et terrasses : </a:t>
            </a:r>
          </a:p>
          <a:p>
            <a:pPr marL="171450" indent="-171450">
              <a:buFontTx/>
              <a:buChar char="-"/>
            </a:pPr>
            <a:r>
              <a:rPr lang="fr-FR" sz="1100" dirty="0">
                <a:latin typeface="Arial" panose="020B0604020202020204" pitchFamily="34" charset="0"/>
                <a:cs typeface="Arial" panose="020B0604020202020204" pitchFamily="34" charset="0"/>
              </a:rPr>
              <a:t>Le service en salle est privilégié.</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Toutefois, la commande au bar est autorisée si zone dédiée. </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La consommation au bar est autorisée si le client est assis en respectant la distance de 1 m avec les autres clients et les salariés.</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Il sera indiqué au client que ses demandes et exigences seront traitées dans la limite des contraintes sanitaires et limitées au strict nécessaire. </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Les terrasses sont soumises aux mêmes règles que celles définies pour l’espace intérieur</a:t>
            </a:r>
          </a:p>
        </p:txBody>
      </p:sp>
      <p:sp>
        <p:nvSpPr>
          <p:cNvPr id="10" name="Rectangle 9">
            <a:extLst>
              <a:ext uri="{FF2B5EF4-FFF2-40B4-BE49-F238E27FC236}">
                <a16:creationId xmlns:a16="http://schemas.microsoft.com/office/drawing/2014/main" id="{BFCA806F-1975-4D5F-8DFB-EF1A1789CDC7}"/>
              </a:ext>
            </a:extLst>
          </p:cNvPr>
          <p:cNvSpPr/>
          <p:nvPr/>
        </p:nvSpPr>
        <p:spPr>
          <a:xfrm>
            <a:off x="7937468" y="3681010"/>
            <a:ext cx="4030458" cy="95763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600"/>
              </a:spcAft>
            </a:pPr>
            <a:r>
              <a:rPr lang="fr-FR" sz="1100" b="1" dirty="0">
                <a:latin typeface="Arial" panose="020B0604020202020204" pitchFamily="34" charset="0"/>
                <a:ea typeface="Calibri" panose="020F0502020204030204" pitchFamily="34" charset="0"/>
                <a:cs typeface="Times New Roman" panose="02020603050405020304" pitchFamily="18" charset="0"/>
              </a:rPr>
              <a:t>Paiements :</a:t>
            </a:r>
          </a:p>
          <a:p>
            <a:pPr>
              <a:lnSpc>
                <a:spcPct val="107000"/>
              </a:lnSpc>
              <a:spcAft>
                <a:spcPts val="600"/>
              </a:spcAft>
            </a:pPr>
            <a:r>
              <a:rPr lang="fr-FR" sz="1100" dirty="0">
                <a:latin typeface="Arial" panose="020B0604020202020204" pitchFamily="34" charset="0"/>
                <a:cs typeface="Arial" panose="020B0604020202020204" pitchFamily="34" charset="0"/>
              </a:rPr>
              <a:t>Les règlements dématérialisés de type sans contact, par carte ou téléphone, sont privilégiés.</a:t>
            </a:r>
          </a:p>
          <a:p>
            <a:pPr>
              <a:lnSpc>
                <a:spcPct val="107000"/>
              </a:lnSpc>
              <a:spcAft>
                <a:spcPts val="600"/>
              </a:spcAft>
            </a:pPr>
            <a:endParaRPr lang="fr-FR" sz="11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73A7198A-8E7C-4F99-B7D8-1DD9A4A55B30}"/>
              </a:ext>
            </a:extLst>
          </p:cNvPr>
          <p:cNvSpPr/>
          <p:nvPr/>
        </p:nvSpPr>
        <p:spPr>
          <a:xfrm>
            <a:off x="331780" y="4724369"/>
            <a:ext cx="4030458" cy="161582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fr-FR" sz="1100" b="1" dirty="0">
                <a:latin typeface="Arial" panose="020B0604020202020204" pitchFamily="34" charset="0"/>
                <a:ea typeface="Calibri" panose="020F0502020204030204" pitchFamily="34" charset="0"/>
                <a:cs typeface="Times New Roman" panose="02020603050405020304" pitchFamily="18" charset="0"/>
              </a:rPr>
              <a:t>Port du masque :</a:t>
            </a:r>
          </a:p>
          <a:p>
            <a:pPr marL="171450" indent="-171450">
              <a:buFontTx/>
              <a:buChar char="-"/>
            </a:pPr>
            <a:r>
              <a:rPr lang="fr-FR" sz="1100" dirty="0">
                <a:latin typeface="Arial" panose="020B0604020202020204" pitchFamily="34" charset="0"/>
                <a:cs typeface="Arial" panose="020B0604020202020204" pitchFamily="34" charset="0"/>
              </a:rPr>
              <a:t>Selon protocole commun de la profession HCR (Chapitre 6 Gestes barrières vis-à-vis-des clients, pages 11 et 12), le port du masque est obligatoire pour les clients à l’accueil et dans leurs déambulations. </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Il est recommandé à l’intérieur de la zone dans laquelle ils se trouvent, sauf lorsqu’ils sont assis aux tables ou mange-debout.</a:t>
            </a:r>
            <a:endParaRPr lang="fr-FR" sz="1100" dirty="0">
              <a:latin typeface="Arial" panose="020B060402020202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0034490-6FBD-45ED-B1B4-08439385956C}"/>
              </a:ext>
            </a:extLst>
          </p:cNvPr>
          <p:cNvSpPr/>
          <p:nvPr/>
        </p:nvSpPr>
        <p:spPr>
          <a:xfrm>
            <a:off x="7937468" y="4466285"/>
            <a:ext cx="4030458" cy="187391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554"/>
              </a:spcAft>
            </a:pPr>
            <a:r>
              <a:rPr lang="fr-FR" sz="1100" b="1" dirty="0">
                <a:latin typeface="Arial" panose="020B0604020202020204" pitchFamily="34" charset="0"/>
                <a:ea typeface="Calibri" panose="020F0502020204030204" pitchFamily="34" charset="0"/>
                <a:cs typeface="Times New Roman" panose="02020603050405020304" pitchFamily="18" charset="0"/>
              </a:rPr>
              <a:t>Gel et savon à disposition :</a:t>
            </a:r>
          </a:p>
          <a:p>
            <a:pPr marL="171450" indent="-171450">
              <a:buFontTx/>
              <a:buChar char="-"/>
            </a:pPr>
            <a:r>
              <a:rPr lang="fr-FR" sz="1100" dirty="0">
                <a:latin typeface="Arial" panose="020B0604020202020204" pitchFamily="34" charset="0"/>
                <a:cs typeface="Arial" panose="020B0604020202020204" pitchFamily="34" charset="0"/>
              </a:rPr>
              <a:t>En tout point de l’établissement, du gel </a:t>
            </a:r>
            <a:r>
              <a:rPr lang="fr-FR" sz="1100" dirty="0" err="1">
                <a:latin typeface="Arial" panose="020B0604020202020204" pitchFamily="34" charset="0"/>
                <a:cs typeface="Arial" panose="020B0604020202020204" pitchFamily="34" charset="0"/>
              </a:rPr>
              <a:t>hydro-alcoolique</a:t>
            </a:r>
            <a:r>
              <a:rPr lang="fr-FR" sz="1100" dirty="0">
                <a:latin typeface="Arial" panose="020B0604020202020204" pitchFamily="34" charset="0"/>
                <a:cs typeface="Arial" panose="020B0604020202020204" pitchFamily="34" charset="0"/>
              </a:rPr>
              <a:t> ou une solution virucide similaire agréée par les autorités sanitaires est mis à disposition de la clientèle (entrée, vestiaires, bar, fumoir, toilettes, tables des zones aménagées…) et des salariés (postes de travail, réserve, salle de pause…) </a:t>
            </a:r>
          </a:p>
          <a:p>
            <a:endParaRPr lang="fr-FR" sz="1100" dirty="0">
              <a:latin typeface="Arial" panose="020B0604020202020204" pitchFamily="34" charset="0"/>
              <a:cs typeface="Arial" panose="020B0604020202020204" pitchFamily="34" charset="0"/>
            </a:endParaRPr>
          </a:p>
          <a:p>
            <a:pPr marL="171450" indent="-171450">
              <a:buFontTx/>
              <a:buChar char="-"/>
            </a:pPr>
            <a:r>
              <a:rPr lang="fr-FR" sz="1100" dirty="0">
                <a:latin typeface="Arial" panose="020B0604020202020204" pitchFamily="34" charset="0"/>
                <a:cs typeface="Arial" panose="020B0604020202020204" pitchFamily="34" charset="0"/>
              </a:rPr>
              <a:t>Du savon solide ou liquide ou du gel </a:t>
            </a:r>
            <a:r>
              <a:rPr lang="fr-FR" sz="1100" dirty="0" err="1">
                <a:latin typeface="Arial" panose="020B0604020202020204" pitchFamily="34" charset="0"/>
                <a:cs typeface="Arial" panose="020B0604020202020204" pitchFamily="34" charset="0"/>
              </a:rPr>
              <a:t>hydro-alcoolique</a:t>
            </a:r>
            <a:r>
              <a:rPr lang="fr-FR" sz="1100" dirty="0">
                <a:latin typeface="Arial" panose="020B0604020202020204" pitchFamily="34" charset="0"/>
                <a:cs typeface="Arial" panose="020B0604020202020204" pitchFamily="34" charset="0"/>
              </a:rPr>
              <a:t> est disponible dans les toilettes avec essuie-mains jetable. </a:t>
            </a:r>
          </a:p>
        </p:txBody>
      </p:sp>
    </p:spTree>
    <p:extLst>
      <p:ext uri="{BB962C8B-B14F-4D97-AF65-F5344CB8AC3E}">
        <p14:creationId xmlns:p14="http://schemas.microsoft.com/office/powerpoint/2010/main" val="10658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Rectangle 2">
            <a:extLst>
              <a:ext uri="{FF2B5EF4-FFF2-40B4-BE49-F238E27FC236}">
                <a16:creationId xmlns:a16="http://schemas.microsoft.com/office/drawing/2014/main" id="{AF869F50-8321-433B-AD50-917EF6A6CEFC}"/>
              </a:ext>
            </a:extLst>
          </p:cNvPr>
          <p:cNvSpPr/>
          <p:nvPr/>
        </p:nvSpPr>
        <p:spPr>
          <a:xfrm>
            <a:off x="4998258" y="4896456"/>
            <a:ext cx="4192221" cy="88069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600"/>
              </a:spcAft>
            </a:pPr>
            <a:r>
              <a:rPr lang="fr-FR" sz="1100" b="1" dirty="0">
                <a:latin typeface="Arial" panose="020B0604020202020204" pitchFamily="34" charset="0"/>
                <a:ea typeface="Calibri" panose="020F0502020204030204" pitchFamily="34" charset="0"/>
                <a:cs typeface="Times New Roman" panose="02020603050405020304" pitchFamily="18" charset="0"/>
              </a:rPr>
              <a:t>Outils de travail : </a:t>
            </a:r>
          </a:p>
          <a:p>
            <a:pPr>
              <a:lnSpc>
                <a:spcPct val="107000"/>
              </a:lnSpc>
              <a:spcAft>
                <a:spcPts val="600"/>
              </a:spcAft>
            </a:pPr>
            <a:r>
              <a:rPr lang="fr-FR" sz="1100" dirty="0">
                <a:latin typeface="Arial" panose="020B0604020202020204" pitchFamily="34" charset="0"/>
                <a:cs typeface="Arial" panose="020B0604020202020204" pitchFamily="34" charset="0"/>
              </a:rPr>
              <a:t>Si le matériel utilisé ne peut être dédoublé, les outils et postes de travail des salariés sont régulièrement nettoyés et désinfectés.</a:t>
            </a:r>
          </a:p>
        </p:txBody>
      </p:sp>
      <p:sp>
        <p:nvSpPr>
          <p:cNvPr id="5" name="Rectangle 4">
            <a:extLst>
              <a:ext uri="{FF2B5EF4-FFF2-40B4-BE49-F238E27FC236}">
                <a16:creationId xmlns:a16="http://schemas.microsoft.com/office/drawing/2014/main" id="{0FF525A2-5652-4C57-9950-5ADE08FA44A9}"/>
              </a:ext>
            </a:extLst>
          </p:cNvPr>
          <p:cNvSpPr/>
          <p:nvPr/>
        </p:nvSpPr>
        <p:spPr>
          <a:xfrm>
            <a:off x="965003" y="2724894"/>
            <a:ext cx="4030458" cy="85504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415"/>
              </a:spcAft>
            </a:pPr>
            <a:r>
              <a:rPr lang="fr-FR" sz="1100" b="1" dirty="0">
                <a:latin typeface="Arial" panose="020B0604020202020204" pitchFamily="34" charset="0"/>
                <a:ea typeface="Calibri" panose="020F0502020204030204" pitchFamily="34" charset="0"/>
                <a:cs typeface="Times New Roman" panose="02020603050405020304" pitchFamily="18" charset="0"/>
              </a:rPr>
              <a:t>Equipements : </a:t>
            </a:r>
          </a:p>
          <a:p>
            <a:pPr>
              <a:lnSpc>
                <a:spcPct val="107000"/>
              </a:lnSpc>
              <a:spcAft>
                <a:spcPts val="415"/>
              </a:spcAft>
            </a:pPr>
            <a:r>
              <a:rPr lang="fr-FR" sz="1100" dirty="0">
                <a:latin typeface="Arial" panose="020B0604020202020204" pitchFamily="34" charset="0"/>
                <a:cs typeface="Arial" panose="020B0604020202020204" pitchFamily="34" charset="0"/>
              </a:rPr>
              <a:t>Les mobiliers, équipements et surfaces utilisés par la clientèle sont régulièrement nettoyés et désinfectés après le départ de chaque groupe.</a:t>
            </a:r>
          </a:p>
        </p:txBody>
      </p:sp>
      <p:sp>
        <p:nvSpPr>
          <p:cNvPr id="9" name="Rectangle 8">
            <a:extLst>
              <a:ext uri="{FF2B5EF4-FFF2-40B4-BE49-F238E27FC236}">
                <a16:creationId xmlns:a16="http://schemas.microsoft.com/office/drawing/2014/main" id="{F2DD1B87-54A1-4D22-81B6-2E6AC2EA6274}"/>
              </a:ext>
            </a:extLst>
          </p:cNvPr>
          <p:cNvSpPr/>
          <p:nvPr/>
        </p:nvSpPr>
        <p:spPr>
          <a:xfrm>
            <a:off x="4270141" y="651167"/>
            <a:ext cx="3489955" cy="1723549"/>
          </a:xfrm>
          <a:prstGeom prst="rect">
            <a:avLst/>
          </a:prstGeom>
        </p:spPr>
        <p:txBody>
          <a:bodyPr wrap="square">
            <a:spAutoFit/>
          </a:bodyPr>
          <a:lstStyle/>
          <a:p>
            <a:pPr algn="ctr">
              <a:lnSpc>
                <a:spcPct val="107000"/>
              </a:lnSpc>
              <a:spcAft>
                <a:spcPts val="600"/>
              </a:spcAft>
            </a:pPr>
            <a:r>
              <a:rPr lang="fr-FR" sz="3200" b="1" dirty="0">
                <a:solidFill>
                  <a:srgbClr val="FF06CB"/>
                </a:solidFill>
                <a:latin typeface="Arial" panose="020B0604020202020204" pitchFamily="34" charset="0"/>
                <a:ea typeface="Arial" panose="020B0604020202020204" pitchFamily="34" charset="0"/>
                <a:cs typeface="Times New Roman" panose="02020603050405020304" pitchFamily="18" charset="0"/>
              </a:rPr>
              <a:t>NETTOYAGE </a:t>
            </a:r>
          </a:p>
          <a:p>
            <a:pPr algn="ctr">
              <a:lnSpc>
                <a:spcPct val="107000"/>
              </a:lnSpc>
              <a:spcAft>
                <a:spcPts val="600"/>
              </a:spcAft>
            </a:pPr>
            <a:r>
              <a:rPr lang="fr-FR" sz="3200" b="1" dirty="0">
                <a:solidFill>
                  <a:srgbClr val="FF06CB"/>
                </a:solidFill>
                <a:latin typeface="Arial" panose="020B0604020202020204" pitchFamily="34" charset="0"/>
                <a:ea typeface="Arial" panose="020B0604020202020204" pitchFamily="34" charset="0"/>
                <a:cs typeface="Times New Roman" panose="02020603050405020304" pitchFamily="18" charset="0"/>
              </a:rPr>
              <a:t>&amp; DESINFECTION</a:t>
            </a:r>
            <a:endParaRPr lang="fr-FR" sz="3200" dirty="0">
              <a:solidFill>
                <a:srgbClr val="FF06CB"/>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2A9876A-874A-4C54-8704-0F4B4484422C}"/>
              </a:ext>
            </a:extLst>
          </p:cNvPr>
          <p:cNvSpPr/>
          <p:nvPr/>
        </p:nvSpPr>
        <p:spPr>
          <a:xfrm>
            <a:off x="2899350" y="3815602"/>
            <a:ext cx="4192222" cy="88069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600"/>
              </a:spcAft>
            </a:pPr>
            <a:r>
              <a:rPr lang="fr-FR" sz="1100" b="1" dirty="0">
                <a:latin typeface="Arial" panose="020B0604020202020204" pitchFamily="34" charset="0"/>
                <a:ea typeface="Calibri" panose="020F0502020204030204" pitchFamily="34" charset="0"/>
                <a:cs typeface="Times New Roman" panose="02020603050405020304" pitchFamily="18" charset="0"/>
              </a:rPr>
              <a:t>Verrerie et accessoires de services : </a:t>
            </a:r>
          </a:p>
          <a:p>
            <a:pPr>
              <a:lnSpc>
                <a:spcPct val="107000"/>
              </a:lnSpc>
              <a:spcAft>
                <a:spcPts val="600"/>
              </a:spcAft>
            </a:pPr>
            <a:r>
              <a:rPr lang="fr-FR" sz="1100" dirty="0">
                <a:latin typeface="Arial" panose="020B0604020202020204" pitchFamily="34" charset="0"/>
                <a:cs typeface="Arial" panose="020B0604020202020204" pitchFamily="34" charset="0"/>
              </a:rPr>
              <a:t>L’usage de verre à usage unique est privilégié. A défaut, verres, carafes, seaux… sont nettoyés au lave-vaisselle à 63 ° C minimum.</a:t>
            </a:r>
          </a:p>
        </p:txBody>
      </p:sp>
      <p:sp>
        <p:nvSpPr>
          <p:cNvPr id="13" name="Rectangle 12">
            <a:extLst>
              <a:ext uri="{FF2B5EF4-FFF2-40B4-BE49-F238E27FC236}">
                <a16:creationId xmlns:a16="http://schemas.microsoft.com/office/drawing/2014/main" id="{197B81E5-4FA7-4AB6-A142-FE1CE1F66B7A}"/>
              </a:ext>
            </a:extLst>
          </p:cNvPr>
          <p:cNvSpPr/>
          <p:nvPr/>
        </p:nvSpPr>
        <p:spPr>
          <a:xfrm>
            <a:off x="7399234" y="5907977"/>
            <a:ext cx="4192221" cy="69955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07000"/>
              </a:lnSpc>
              <a:spcAft>
                <a:spcPts val="600"/>
              </a:spcAft>
            </a:pPr>
            <a:r>
              <a:rPr lang="fr-FR" sz="1100" b="1" dirty="0">
                <a:latin typeface="Arial" panose="020B0604020202020204" pitchFamily="34" charset="0"/>
                <a:ea typeface="Calibri" panose="020F0502020204030204" pitchFamily="34" charset="0"/>
                <a:cs typeface="Times New Roman" panose="02020603050405020304" pitchFamily="18" charset="0"/>
              </a:rPr>
              <a:t>A la fermeture : </a:t>
            </a:r>
          </a:p>
          <a:p>
            <a:pPr>
              <a:lnSpc>
                <a:spcPct val="107000"/>
              </a:lnSpc>
              <a:spcAft>
                <a:spcPts val="600"/>
              </a:spcAft>
            </a:pPr>
            <a:r>
              <a:rPr lang="fr-FR" sz="1100" dirty="0">
                <a:latin typeface="Arial" panose="020B0604020202020204" pitchFamily="34" charset="0"/>
                <a:cs typeface="Arial" panose="020B0604020202020204" pitchFamily="34" charset="0"/>
              </a:rPr>
              <a:t>Après chaque soirée, un nettoyage désinfectant de toutes les zones de travail et accessibles à la clientèle est effectué.</a:t>
            </a:r>
          </a:p>
        </p:txBody>
      </p:sp>
    </p:spTree>
    <p:extLst>
      <p:ext uri="{BB962C8B-B14F-4D97-AF65-F5344CB8AC3E}">
        <p14:creationId xmlns:p14="http://schemas.microsoft.com/office/powerpoint/2010/main" val="84199385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6A65EA0D938245A95C5E54A0163604" ma:contentTypeVersion="10" ma:contentTypeDescription="Crée un document." ma:contentTypeScope="" ma:versionID="3a9e1e02dadae348eade8a8b336868a2">
  <xsd:schema xmlns:xsd="http://www.w3.org/2001/XMLSchema" xmlns:xs="http://www.w3.org/2001/XMLSchema" xmlns:p="http://schemas.microsoft.com/office/2006/metadata/properties" xmlns:ns3="4b619823-1c8f-488c-87a0-4167a8bccbda" targetNamespace="http://schemas.microsoft.com/office/2006/metadata/properties" ma:root="true" ma:fieldsID="c8dddf1c6e09947119ddb0a51b460a5d" ns3:_="">
    <xsd:import namespace="4b619823-1c8f-488c-87a0-4167a8bccbd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619823-1c8f-488c-87a0-4167a8bccb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67C2B04-BF12-403E-A94A-086290F13C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619823-1c8f-488c-87a0-4167a8bccb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A9CAD7-E73C-4359-9B88-A50A4196A4F1}">
  <ds:schemaRefs>
    <ds:schemaRef ds:uri="http://schemas.microsoft.com/sharepoint/v3/contenttype/forms"/>
  </ds:schemaRefs>
</ds:datastoreItem>
</file>

<file path=customXml/itemProps3.xml><?xml version="1.0" encoding="utf-8"?>
<ds:datastoreItem xmlns:ds="http://schemas.openxmlformats.org/officeDocument/2006/customXml" ds:itemID="{652E3B78-CDC2-4145-8B5F-79D71F8E2EE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67</TotalTime>
  <Words>1143</Words>
  <Application>Microsoft Office PowerPoint</Application>
  <PresentationFormat>Grand écran</PresentationFormat>
  <Paragraphs>95</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Lorenzo Dri</dc:creator>
  <cp:lastModifiedBy>Ophélie ROTA</cp:lastModifiedBy>
  <cp:revision>6</cp:revision>
  <dcterms:created xsi:type="dcterms:W3CDTF">2020-07-16T11:24:56Z</dcterms:created>
  <dcterms:modified xsi:type="dcterms:W3CDTF">2020-07-16T13:49:52Z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0x010100176A65EA0D938245A95C5E54A0163604</vt:lpwstr>
  </property>
</Properties>
</file>