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95" autoAdjust="0"/>
    <p:restoredTop sz="93557" autoAdjust="0"/>
  </p:normalViewPr>
  <p:slideViewPr>
    <p:cSldViewPr snapToGrid="0">
      <p:cViewPr varScale="1">
        <p:scale>
          <a:sx n="67" d="100"/>
          <a:sy n="67" d="100"/>
        </p:scale>
        <p:origin x="10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Deslierres" userId="be1f074d-bf7a-40e9-afcd-3d741c9ee772" providerId="ADAL" clId="{7E60772E-BFC3-43EF-9971-CB089DC2E086}"/>
    <pc:docChg chg="modSld">
      <pc:chgData name="Alexandra Deslierres" userId="be1f074d-bf7a-40e9-afcd-3d741c9ee772" providerId="ADAL" clId="{7E60772E-BFC3-43EF-9971-CB089DC2E086}" dt="2023-01-12T16:30:20.732" v="3" actId="14100"/>
      <pc:docMkLst>
        <pc:docMk/>
      </pc:docMkLst>
      <pc:sldChg chg="modSp mod">
        <pc:chgData name="Alexandra Deslierres" userId="be1f074d-bf7a-40e9-afcd-3d741c9ee772" providerId="ADAL" clId="{7E60772E-BFC3-43EF-9971-CB089DC2E086}" dt="2023-01-12T16:30:20.732" v="3" actId="14100"/>
        <pc:sldMkLst>
          <pc:docMk/>
          <pc:sldMk cId="2760222194" sldId="256"/>
        </pc:sldMkLst>
        <pc:spChg chg="mod">
          <ac:chgData name="Alexandra Deslierres" userId="be1f074d-bf7a-40e9-afcd-3d741c9ee772" providerId="ADAL" clId="{7E60772E-BFC3-43EF-9971-CB089DC2E086}" dt="2023-01-12T16:30:20.732" v="3" actId="14100"/>
          <ac:spMkLst>
            <pc:docMk/>
            <pc:sldMk cId="2760222194" sldId="256"/>
            <ac:spMk id="16" creationId="{E735F532-14B3-A4CD-51A7-A251536CD40E}"/>
          </ac:spMkLst>
        </pc:spChg>
        <pc:spChg chg="mod">
          <ac:chgData name="Alexandra Deslierres" userId="be1f074d-bf7a-40e9-afcd-3d741c9ee772" providerId="ADAL" clId="{7E60772E-BFC3-43EF-9971-CB089DC2E086}" dt="2023-01-12T16:30:16.437" v="2" actId="14100"/>
          <ac:spMkLst>
            <pc:docMk/>
            <pc:sldMk cId="2760222194" sldId="256"/>
            <ac:spMk id="17" creationId="{269B091B-61B4-443B-FD41-D7E78823BE3C}"/>
          </ac:spMkLst>
        </pc:spChg>
        <pc:spChg chg="mod">
          <ac:chgData name="Alexandra Deslierres" userId="be1f074d-bf7a-40e9-afcd-3d741c9ee772" providerId="ADAL" clId="{7E60772E-BFC3-43EF-9971-CB089DC2E086}" dt="2023-01-12T16:30:09.210" v="1" actId="14100"/>
          <ac:spMkLst>
            <pc:docMk/>
            <pc:sldMk cId="2760222194" sldId="256"/>
            <ac:spMk id="18" creationId="{C6E7D16D-E9B0-C7F0-1942-1E69417FEF92}"/>
          </ac:spMkLst>
        </pc:spChg>
      </pc:sldChg>
    </pc:docChg>
  </pc:docChgLst>
  <pc:docChgLst>
    <pc:chgData name="Ophélie ROTA" userId="88ca8fba-0760-4422-b4e0-c62e64dec832" providerId="ADAL" clId="{EF480812-0604-44E2-A05E-645678F05572}"/>
    <pc:docChg chg="modSld">
      <pc:chgData name="Ophélie ROTA" userId="88ca8fba-0760-4422-b4e0-c62e64dec832" providerId="ADAL" clId="{EF480812-0604-44E2-A05E-645678F05572}" dt="2023-01-12T16:48:56.995" v="32" actId="14100"/>
      <pc:docMkLst>
        <pc:docMk/>
      </pc:docMkLst>
      <pc:sldChg chg="modSp mod">
        <pc:chgData name="Ophélie ROTA" userId="88ca8fba-0760-4422-b4e0-c62e64dec832" providerId="ADAL" clId="{EF480812-0604-44E2-A05E-645678F05572}" dt="2023-01-12T16:48:56.995" v="32" actId="14100"/>
        <pc:sldMkLst>
          <pc:docMk/>
          <pc:sldMk cId="2760222194" sldId="256"/>
        </pc:sldMkLst>
        <pc:spChg chg="mod">
          <ac:chgData name="Ophélie ROTA" userId="88ca8fba-0760-4422-b4e0-c62e64dec832" providerId="ADAL" clId="{EF480812-0604-44E2-A05E-645678F05572}" dt="2023-01-12T16:48:35.387" v="29" actId="1076"/>
          <ac:spMkLst>
            <pc:docMk/>
            <pc:sldMk cId="2760222194" sldId="256"/>
            <ac:spMk id="5" creationId="{1B550AEB-6A9A-F57E-87C1-C1B4488BD923}"/>
          </ac:spMkLst>
        </pc:spChg>
        <pc:spChg chg="mod">
          <ac:chgData name="Ophélie ROTA" userId="88ca8fba-0760-4422-b4e0-c62e64dec832" providerId="ADAL" clId="{EF480812-0604-44E2-A05E-645678F05572}" dt="2023-01-12T16:45:58.677" v="14" actId="20577"/>
          <ac:spMkLst>
            <pc:docMk/>
            <pc:sldMk cId="2760222194" sldId="256"/>
            <ac:spMk id="6" creationId="{9C2C3F77-AB5F-9D90-28AB-67600C579BC8}"/>
          </ac:spMkLst>
        </pc:spChg>
        <pc:spChg chg="mod">
          <ac:chgData name="Ophélie ROTA" userId="88ca8fba-0760-4422-b4e0-c62e64dec832" providerId="ADAL" clId="{EF480812-0604-44E2-A05E-645678F05572}" dt="2023-01-12T16:47:51.660" v="22" actId="207"/>
          <ac:spMkLst>
            <pc:docMk/>
            <pc:sldMk cId="2760222194" sldId="256"/>
            <ac:spMk id="13" creationId="{10537FFB-B814-7441-E442-60A01DD13F8D}"/>
          </ac:spMkLst>
        </pc:spChg>
        <pc:spChg chg="mod">
          <ac:chgData name="Ophélie ROTA" userId="88ca8fba-0760-4422-b4e0-c62e64dec832" providerId="ADAL" clId="{EF480812-0604-44E2-A05E-645678F05572}" dt="2023-01-12T16:48:56.995" v="32" actId="14100"/>
          <ac:spMkLst>
            <pc:docMk/>
            <pc:sldMk cId="2760222194" sldId="256"/>
            <ac:spMk id="30" creationId="{D3641DBA-7051-7C94-0A6D-C17CF1BF5F7C}"/>
          </ac:spMkLst>
        </pc:spChg>
        <pc:spChg chg="mod">
          <ac:chgData name="Ophélie ROTA" userId="88ca8fba-0760-4422-b4e0-c62e64dec832" providerId="ADAL" clId="{EF480812-0604-44E2-A05E-645678F05572}" dt="2023-01-12T16:48:26.278" v="26" actId="20577"/>
          <ac:spMkLst>
            <pc:docMk/>
            <pc:sldMk cId="2760222194" sldId="256"/>
            <ac:spMk id="32" creationId="{AAF90CEE-1DA3-B812-13BC-E7A1056E7FA9}"/>
          </ac:spMkLst>
        </pc:spChg>
      </pc:sldChg>
      <pc:sldChg chg="modSp mod">
        <pc:chgData name="Ophélie ROTA" userId="88ca8fba-0760-4422-b4e0-c62e64dec832" providerId="ADAL" clId="{EF480812-0604-44E2-A05E-645678F05572}" dt="2023-01-12T16:47:55.396" v="23" actId="207"/>
        <pc:sldMkLst>
          <pc:docMk/>
          <pc:sldMk cId="2589140148" sldId="257"/>
        </pc:sldMkLst>
        <pc:spChg chg="mod">
          <ac:chgData name="Ophélie ROTA" userId="88ca8fba-0760-4422-b4e0-c62e64dec832" providerId="ADAL" clId="{EF480812-0604-44E2-A05E-645678F05572}" dt="2023-01-12T16:47:55.396" v="23" actId="207"/>
          <ac:spMkLst>
            <pc:docMk/>
            <pc:sldMk cId="2589140148" sldId="257"/>
            <ac:spMk id="5" creationId="{C2A17D0C-7371-75AE-5A7E-0898BFDCB6A1}"/>
          </ac:spMkLst>
        </pc:spChg>
        <pc:spChg chg="mod">
          <ac:chgData name="Ophélie ROTA" userId="88ca8fba-0760-4422-b4e0-c62e64dec832" providerId="ADAL" clId="{EF480812-0604-44E2-A05E-645678F05572}" dt="2023-01-12T16:46:01.272" v="15" actId="20577"/>
          <ac:spMkLst>
            <pc:docMk/>
            <pc:sldMk cId="2589140148" sldId="257"/>
            <ac:spMk id="7" creationId="{ABA7FEA4-921C-8E5B-5257-F6DAC3DEF839}"/>
          </ac:spMkLst>
        </pc:spChg>
        <pc:spChg chg="mod">
          <ac:chgData name="Ophélie ROTA" userId="88ca8fba-0760-4422-b4e0-c62e64dec832" providerId="ADAL" clId="{EF480812-0604-44E2-A05E-645678F05572}" dt="2023-01-12T16:44:28.407" v="4" actId="2711"/>
          <ac:spMkLst>
            <pc:docMk/>
            <pc:sldMk cId="2589140148" sldId="257"/>
            <ac:spMk id="18" creationId="{2365AF63-211F-FF77-830D-84E44F543899}"/>
          </ac:spMkLst>
        </pc:spChg>
        <pc:spChg chg="mod">
          <ac:chgData name="Ophélie ROTA" userId="88ca8fba-0760-4422-b4e0-c62e64dec832" providerId="ADAL" clId="{EF480812-0604-44E2-A05E-645678F05572}" dt="2023-01-12T16:44:35.618" v="5" actId="2711"/>
          <ac:spMkLst>
            <pc:docMk/>
            <pc:sldMk cId="2589140148" sldId="257"/>
            <ac:spMk id="48" creationId="{BC16DD71-AB28-749B-595F-358208D3BCA3}"/>
          </ac:spMkLst>
        </pc:spChg>
        <pc:spChg chg="mod">
          <ac:chgData name="Ophélie ROTA" userId="88ca8fba-0760-4422-b4e0-c62e64dec832" providerId="ADAL" clId="{EF480812-0604-44E2-A05E-645678F05572}" dt="2023-01-12T16:44:44.264" v="6" actId="207"/>
          <ac:spMkLst>
            <pc:docMk/>
            <pc:sldMk cId="2589140148" sldId="257"/>
            <ac:spMk id="52" creationId="{76BB6D5B-018D-043F-31A4-005B60029342}"/>
          </ac:spMkLst>
        </pc:spChg>
      </pc:sldChg>
      <pc:sldChg chg="modSp mod">
        <pc:chgData name="Ophélie ROTA" userId="88ca8fba-0760-4422-b4e0-c62e64dec832" providerId="ADAL" clId="{EF480812-0604-44E2-A05E-645678F05572}" dt="2023-01-12T16:47:59.753" v="24" actId="207"/>
        <pc:sldMkLst>
          <pc:docMk/>
          <pc:sldMk cId="2420900764" sldId="258"/>
        </pc:sldMkLst>
        <pc:spChg chg="mod">
          <ac:chgData name="Ophélie ROTA" userId="88ca8fba-0760-4422-b4e0-c62e64dec832" providerId="ADAL" clId="{EF480812-0604-44E2-A05E-645678F05572}" dt="2023-01-12T16:47:59.753" v="24" actId="207"/>
          <ac:spMkLst>
            <pc:docMk/>
            <pc:sldMk cId="2420900764" sldId="258"/>
            <ac:spMk id="4" creationId="{082DEFF0-33EA-D3E6-97DC-0A620A5344EB}"/>
          </ac:spMkLst>
        </pc:spChg>
        <pc:spChg chg="mod">
          <ac:chgData name="Ophélie ROTA" userId="88ca8fba-0760-4422-b4e0-c62e64dec832" providerId="ADAL" clId="{EF480812-0604-44E2-A05E-645678F05572}" dt="2023-01-12T16:46:06.640" v="16" actId="20577"/>
          <ac:spMkLst>
            <pc:docMk/>
            <pc:sldMk cId="2420900764" sldId="258"/>
            <ac:spMk id="6" creationId="{F4BAD90E-02A1-4EF4-DFF5-6781EBF5B813}"/>
          </ac:spMkLst>
        </pc:spChg>
        <pc:spChg chg="mod">
          <ac:chgData name="Ophélie ROTA" userId="88ca8fba-0760-4422-b4e0-c62e64dec832" providerId="ADAL" clId="{EF480812-0604-44E2-A05E-645678F05572}" dt="2023-01-12T16:44:53.080" v="8" actId="207"/>
          <ac:spMkLst>
            <pc:docMk/>
            <pc:sldMk cId="2420900764" sldId="258"/>
            <ac:spMk id="24" creationId="{919C5958-AA15-D741-445C-6967F7CD4A60}"/>
          </ac:spMkLst>
        </pc:spChg>
        <pc:spChg chg="mod">
          <ac:chgData name="Ophélie ROTA" userId="88ca8fba-0760-4422-b4e0-c62e64dec832" providerId="ADAL" clId="{EF480812-0604-44E2-A05E-645678F05572}" dt="2023-01-12T16:47:00.918" v="19" actId="20577"/>
          <ac:spMkLst>
            <pc:docMk/>
            <pc:sldMk cId="2420900764" sldId="258"/>
            <ac:spMk id="29" creationId="{EFB7CEC9-58FF-897A-4AC9-F402BEDF2C31}"/>
          </ac:spMkLst>
        </pc:spChg>
        <pc:spChg chg="mod">
          <ac:chgData name="Ophélie ROTA" userId="88ca8fba-0760-4422-b4e0-c62e64dec832" providerId="ADAL" clId="{EF480812-0604-44E2-A05E-645678F05572}" dt="2023-01-12T16:47:05.683" v="20" actId="1076"/>
          <ac:spMkLst>
            <pc:docMk/>
            <pc:sldMk cId="2420900764" sldId="258"/>
            <ac:spMk id="31" creationId="{D806ECC4-28A0-7BF4-AD20-87125ABCBCE6}"/>
          </ac:spMkLst>
        </pc:spChg>
        <pc:spChg chg="mod">
          <ac:chgData name="Ophélie ROTA" userId="88ca8fba-0760-4422-b4e0-c62e64dec832" providerId="ADAL" clId="{EF480812-0604-44E2-A05E-645678F05572}" dt="2023-01-12T16:44:49.816" v="7" actId="207"/>
          <ac:spMkLst>
            <pc:docMk/>
            <pc:sldMk cId="2420900764" sldId="258"/>
            <ac:spMk id="36" creationId="{E01A04AD-C642-EE5F-22F6-134F92F4644D}"/>
          </ac:spMkLst>
        </pc:spChg>
        <pc:picChg chg="mod">
          <ac:chgData name="Ophélie ROTA" userId="88ca8fba-0760-4422-b4e0-c62e64dec832" providerId="ADAL" clId="{EF480812-0604-44E2-A05E-645678F05572}" dt="2023-01-12T16:47:08.987" v="21" actId="1076"/>
          <ac:picMkLst>
            <pc:docMk/>
            <pc:sldMk cId="2420900764" sldId="258"/>
            <ac:picMk id="32" creationId="{84D72599-A9CA-B71E-B141-30EA1EEAC8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57C97A-F6DB-FF00-9E0D-78C51CAAC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21DDCB-72FD-D4AA-F1DE-9B2770BCD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1B17E-20BC-D4FA-7925-1202E884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DFB6EA-2EF8-B72F-944E-F8737FAA9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EFCAE3-2DD2-635B-91B5-DD7BC221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0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D6331-CD49-3A9A-EB31-785E231D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DD4E44-6C78-C686-1A88-B8B0748CB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91F8FB-89AD-7E59-E247-B4622A1E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5625E2-47BD-3821-5B61-A33341A8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85C55C-B611-1728-9714-332BC73DA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76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A6B137-87D5-D8AB-AEA5-0062B4410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3A0A03-7440-F1BC-EB66-7B8AF755D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23A8C4-1DAB-646A-C4AC-1530A328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58B978-E235-FEA2-4F67-52A30263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9D5BE1-C65E-BD38-747C-D049D8188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50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516A8-E160-A195-2E49-3D21A787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22276C-083E-C509-2822-1ACF58CED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10D4A-C81D-F1C9-41EC-1A38B461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3C0C7-07D7-2536-5A05-72D3E2F1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0D063D-44F7-DB11-BD5C-6F8C58C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23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D3F26-EAE3-61D0-02AC-A86327DCD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328A99-EFFD-665F-0E17-5F84D4D02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6C50F6-C81E-B1BF-45F0-185E5DE4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3C6B41-0BC1-A4C1-3D89-4566349C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3AA1F6-AB87-70A4-542D-BD5B7F3A0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83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2D8141-3A91-C65C-401D-F3324DBE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E79DE3-D285-FCB4-771A-03E6E3A90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D96315-1665-5DF4-11F4-C2D2B2A8A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2D29EA-2E6E-7564-B35C-4AB23602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0B9E58-71D4-46E8-BDE8-5B5C0B64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7CB21F-F304-3D31-A5C0-818E320C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51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009150-D61B-7CEE-4D70-78630F7D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ABF697-F908-166D-D2EA-56267ECFA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D922DE-FE84-0288-66CD-7B0AABFE8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28B1ECE-D7E9-A52F-9001-76B86C7B9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E51A88-F6A4-55B3-C259-D493CE368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E76B85C-BDB5-F29E-B4E2-9149CD46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9F9C9D8-9C55-2655-B2E4-3B91455C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951DC9-236F-A16E-4B4F-7E06D06B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60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F12D65-9708-527A-8CB5-6AADF7FE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F80BDE-3A37-0CE3-F1EA-BE46981B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392FF8F-2FFE-1139-637A-1F2DBE357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5B7218-1CA5-FE3F-CBB8-EEDF4B9B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78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F869C3-277A-D932-2AC4-33AE6C898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7992441-2C32-50D7-3F2D-BB7F7D3D3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ACA38E-160C-6053-65D9-6EB1DA3C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24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4D8E86-8FDC-2E55-6130-835E8EFC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071C2B-7915-39D1-9EE8-7843FF702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5E2561-D4FC-95A2-AA6B-59E741F60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11C1A6-406B-5E2B-1C66-86946CCC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D50C0D-42D6-D102-7707-85C16A7F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F0F656-0199-BB0F-D0FF-565FFE5F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5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8C6707-A21F-4EDD-8A80-064BE9FD3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F33025-D36F-8073-6701-77BB86839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A17DB0-89A1-3EDB-40A7-529423641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D0881E-651F-0F0F-7348-D037B9036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2159D7-8610-31C1-6F4A-FC305F71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9B6ECC-AB4F-0FA5-AD0C-F41090E0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30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57D51FE-BF59-39E8-6D35-E35FA8A9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EB7000-1411-203A-D487-E2684F661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822FE5-A2D9-9B89-0169-C6E7CFC89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9BFD-FF1C-41B2-97EC-52EABF309D10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6B79D1-A8E6-AED8-64BB-0B7B97573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E14599-5182-A81D-3738-C2938A8D1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A8B93-6489-4F64-A765-1CC993B789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11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pots.gouv.fr/simulateur-aide-gaz-electricite" TargetMode="External"/><Relationship Id="rId3" Type="http://schemas.openxmlformats.org/officeDocument/2006/relationships/hyperlink" Target="https://www.economie.gouv.fr/files/files/2023/Modele_attestation_aides_energie_entreprise.pdf" TargetMode="External"/><Relationship Id="rId7" Type="http://schemas.openxmlformats.org/officeDocument/2006/relationships/hyperlink" Target="https://www.impots.gouv.fr/simulateur-amortisseur-electrici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hyperlink" Target="https://www.impots.gouv.fr/aide-gaz-electricit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pots.gouv.fr/aide-gaz-electricite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impots.gouv.fr/simulateur-aide-gaz-electrici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onomie.gouv.fr/files/files/2023/Modele_attestation_aides_energie_entreprise.pdf" TargetMode="External"/><Relationship Id="rId5" Type="http://schemas.openxmlformats.org/officeDocument/2006/relationships/hyperlink" Target="https://www.impots.gouv.fr/simulateur-amortisseur-electricite" TargetMode="Externa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pots.gouv.fr/aide-gaz-electricite" TargetMode="External"/><Relationship Id="rId2" Type="http://schemas.openxmlformats.org/officeDocument/2006/relationships/hyperlink" Target="https://www.impots.gouv.fr/simulateur-aide-gaz-electricit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chrome-extension://efaidnbmnnnibpcajpcglclefindmkaj/https:/www.impots.gouv.fr/sites/default/files/media/1_metier/2_professionnel/EV/4_difficultes/440_situation_difficile/nid_14176_annuaire_cdsc_externe.pdf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D3641DBA-7051-7C94-0A6D-C17CF1BF5F7C}"/>
              </a:ext>
            </a:extLst>
          </p:cNvPr>
          <p:cNvSpPr/>
          <p:nvPr/>
        </p:nvSpPr>
        <p:spPr>
          <a:xfrm>
            <a:off x="0" y="2225203"/>
            <a:ext cx="12183742" cy="4692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537FFB-B814-7441-E442-60A01DD13F8D}"/>
              </a:ext>
            </a:extLst>
          </p:cNvPr>
          <p:cNvSpPr/>
          <p:nvPr/>
        </p:nvSpPr>
        <p:spPr>
          <a:xfrm>
            <a:off x="0" y="773713"/>
            <a:ext cx="12192000" cy="51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46FB1CE-80EE-E43C-E21D-A8D2A55A8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50723"/>
            <a:ext cx="9324975" cy="533083"/>
          </a:xfrm>
        </p:spPr>
        <p:txBody>
          <a:bodyPr>
            <a:normAutofit fontScale="90000"/>
          </a:bodyPr>
          <a:lstStyle/>
          <a:p>
            <a:r>
              <a:rPr lang="fr-FR" sz="2400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B0604020202020204" pitchFamily="2" charset="-79"/>
              </a:rPr>
              <a:t>AIDES ENERGIES 2023 RECAPITULATIF  (</a:t>
            </a:r>
            <a:r>
              <a:rPr lang="fr-FR" sz="2000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B0604020202020204" pitchFamily="2" charset="-79"/>
              </a:rPr>
              <a:t>avec liens cliquables)</a:t>
            </a:r>
            <a:endParaRPr lang="fr-FR" sz="2000" dirty="0">
              <a:solidFill>
                <a:schemeClr val="accent1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2C3F77-AB5F-9D90-28AB-67600C579BC8}"/>
              </a:ext>
            </a:extLst>
          </p:cNvPr>
          <p:cNvSpPr txBox="1"/>
          <p:nvPr/>
        </p:nvSpPr>
        <p:spPr>
          <a:xfrm>
            <a:off x="0" y="784859"/>
            <a:ext cx="2275625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 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3801E1-3DB9-6C81-F761-EEF0EA9C0304}"/>
              </a:ext>
            </a:extLst>
          </p:cNvPr>
          <p:cNvSpPr txBox="1"/>
          <p:nvPr/>
        </p:nvSpPr>
        <p:spPr>
          <a:xfrm>
            <a:off x="2341123" y="776403"/>
            <a:ext cx="1618616" cy="543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 puissance de compteur ?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8848E0B-AF1D-92D8-E1A9-60302B90AB8A}"/>
              </a:ext>
            </a:extLst>
          </p:cNvPr>
          <p:cNvSpPr txBox="1"/>
          <p:nvPr/>
        </p:nvSpPr>
        <p:spPr>
          <a:xfrm>
            <a:off x="4005458" y="777433"/>
            <a:ext cx="3813425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Aides accordées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5889563-E5D3-4B6D-3D52-1F0D9B24AB52}"/>
              </a:ext>
            </a:extLst>
          </p:cNvPr>
          <p:cNvSpPr txBox="1"/>
          <p:nvPr/>
        </p:nvSpPr>
        <p:spPr>
          <a:xfrm>
            <a:off x="7879377" y="784859"/>
            <a:ext cx="4312623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Démarches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105B06B-74CD-5E75-676A-2801C6580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211" y="47034"/>
            <a:ext cx="976852" cy="69749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735F532-14B3-A4CD-51A7-A251536CD40E}"/>
              </a:ext>
            </a:extLst>
          </p:cNvPr>
          <p:cNvSpPr/>
          <p:nvPr/>
        </p:nvSpPr>
        <p:spPr>
          <a:xfrm>
            <a:off x="2390420" y="784858"/>
            <a:ext cx="54414" cy="60731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9B091B-61B4-443B-FD41-D7E78823BE3C}"/>
              </a:ext>
            </a:extLst>
          </p:cNvPr>
          <p:cNvSpPr/>
          <p:nvPr/>
        </p:nvSpPr>
        <p:spPr>
          <a:xfrm>
            <a:off x="3948309" y="784859"/>
            <a:ext cx="45719" cy="609539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E7D16D-E9B0-C7F0-1942-1E69417FEF92}"/>
              </a:ext>
            </a:extLst>
          </p:cNvPr>
          <p:cNvSpPr/>
          <p:nvPr/>
        </p:nvSpPr>
        <p:spPr>
          <a:xfrm>
            <a:off x="7818883" y="773712"/>
            <a:ext cx="45719" cy="60953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F1810B96-1AE9-866E-F984-5525BBFAC6D3}"/>
              </a:ext>
            </a:extLst>
          </p:cNvPr>
          <p:cNvGrpSpPr/>
          <p:nvPr/>
        </p:nvGrpSpPr>
        <p:grpSpPr>
          <a:xfrm>
            <a:off x="0" y="1296098"/>
            <a:ext cx="12201889" cy="837069"/>
            <a:chOff x="0" y="1620185"/>
            <a:chExt cx="12201889" cy="837069"/>
          </a:xfrm>
        </p:grpSpPr>
        <p:sp>
          <p:nvSpPr>
            <p:cNvPr id="4" name="Titre 1">
              <a:extLst>
                <a:ext uri="{FF2B5EF4-FFF2-40B4-BE49-F238E27FC236}">
                  <a16:creationId xmlns:a16="http://schemas.microsoft.com/office/drawing/2014/main" id="{EC4D0878-CA66-C1EC-F220-D41BE6F1A41B}"/>
                </a:ext>
              </a:extLst>
            </p:cNvPr>
            <p:cNvSpPr txBox="1">
              <a:spLocks/>
            </p:cNvSpPr>
            <p:nvPr/>
          </p:nvSpPr>
          <p:spPr>
            <a:xfrm>
              <a:off x="0" y="1624432"/>
              <a:ext cx="2381988" cy="72043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8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UNE TPE</a:t>
              </a:r>
              <a:r>
                <a:rPr lang="fr-FR" sz="1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fr-F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&lt;10 salariés et &lt;de 2M€ de CA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EDA9EAA-8C3D-76ED-4B33-4F585FE32C8F}"/>
                </a:ext>
              </a:extLst>
            </p:cNvPr>
            <p:cNvSpPr txBox="1"/>
            <p:nvPr/>
          </p:nvSpPr>
          <p:spPr>
            <a:xfrm>
              <a:off x="2331233" y="1622708"/>
              <a:ext cx="1628506" cy="3913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9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≤</a:t>
              </a:r>
              <a:r>
                <a:rPr lang="fr-FR" sz="19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36 </a:t>
              </a:r>
              <a:r>
                <a:rPr lang="fr-FR" sz="1900" b="1" dirty="0" err="1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KvA</a:t>
              </a:r>
              <a:endParaRPr lang="fr-FR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182ED9E-AE98-88B6-D25C-AC9965DAE200}"/>
                </a:ext>
              </a:extLst>
            </p:cNvPr>
            <p:cNvSpPr txBox="1"/>
            <p:nvPr/>
          </p:nvSpPr>
          <p:spPr>
            <a:xfrm>
              <a:off x="3994028" y="1620185"/>
              <a:ext cx="3795305" cy="4952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fr-FR" sz="1200" b="1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BOUCLIER TARIFAIRE </a:t>
              </a:r>
              <a:r>
                <a:rPr lang="fr-FR" sz="1200" b="1" dirty="0">
                  <a:solidFill>
                    <a:srgbClr val="00B0F0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/ </a:t>
              </a:r>
              <a:r>
                <a:rPr lang="fr-FR" sz="1300" b="1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Directement sur la facture</a:t>
              </a:r>
            </a:p>
            <a:p>
              <a:pPr>
                <a:lnSpc>
                  <a:spcPct val="107000"/>
                </a:lnSpc>
              </a:pPr>
              <a:r>
                <a:rPr lang="fr-FR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= </a:t>
              </a:r>
              <a:r>
                <a:rPr lang="fr-F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Limite les hausses </a:t>
              </a:r>
              <a:r>
                <a:rPr lang="fr-FR" sz="1200" b="1" dirty="0">
                  <a:solidFill>
                    <a:schemeClr val="accent6">
                      <a:lumMod val="7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gaz</a:t>
              </a:r>
              <a:r>
                <a:rPr lang="fr-F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&amp; électricité à 15% en 2023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9C93421B-54A9-A14D-3028-24C670ABC225}"/>
                </a:ext>
              </a:extLst>
            </p:cNvPr>
            <p:cNvSpPr txBox="1"/>
            <p:nvPr/>
          </p:nvSpPr>
          <p:spPr>
            <a:xfrm>
              <a:off x="7864602" y="1626015"/>
              <a:ext cx="4337287" cy="6764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200" u="sng" dirty="0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Envoyer une attestation sur l’honneur</a:t>
              </a:r>
              <a:r>
                <a:rPr lang="fr-F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avant le 31.03.2023 pour les contrats signés avant le 28.02.2023. Pour les contrats signés après cette date à envoyer sous 1 mois suivant la signature du contrat.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1697956-613F-5DD8-8DF8-880D971D0712}"/>
                </a:ext>
              </a:extLst>
            </p:cNvPr>
            <p:cNvSpPr txBox="1"/>
            <p:nvPr/>
          </p:nvSpPr>
          <p:spPr>
            <a:xfrm>
              <a:off x="4398497" y="2164866"/>
              <a:ext cx="2891058" cy="292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 d’amortisseur, pas de tarif garanti</a:t>
              </a:r>
              <a:endParaRPr lang="fr-FR" sz="1300" b="1" dirty="0"/>
            </a:p>
          </p:txBody>
        </p:sp>
      </p:grpSp>
      <p:pic>
        <p:nvPicPr>
          <p:cNvPr id="28" name="Graphique 1" descr="Avertissement avec un remplissage uni">
            <a:extLst>
              <a:ext uri="{FF2B5EF4-FFF2-40B4-BE49-F238E27FC236}">
                <a16:creationId xmlns:a16="http://schemas.microsoft.com/office/drawing/2014/main" id="{5A2C8416-DE76-B423-9BD2-147BDAC08B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97762" y="1846158"/>
            <a:ext cx="241300" cy="241300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AAF90CEE-1DA3-B812-13BC-E7A1056E7FA9}"/>
              </a:ext>
            </a:extLst>
          </p:cNvPr>
          <p:cNvSpPr txBox="1"/>
          <p:nvPr/>
        </p:nvSpPr>
        <p:spPr>
          <a:xfrm>
            <a:off x="-62846" y="3590335"/>
            <a:ext cx="227562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TPE</a:t>
            </a:r>
          </a:p>
          <a:p>
            <a:pPr algn="ctr"/>
            <a:endParaRPr lang="fr-FR" sz="19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&lt;10 salariés et</a:t>
            </a:r>
          </a:p>
          <a:p>
            <a:pPr algn="ctr"/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&lt;de 2M€ de CA</a:t>
            </a:r>
            <a:endParaRPr lang="fr-FR" sz="1400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9649025-B136-2C5A-ECDA-F225CD6B1AC0}"/>
              </a:ext>
            </a:extLst>
          </p:cNvPr>
          <p:cNvSpPr txBox="1"/>
          <p:nvPr/>
        </p:nvSpPr>
        <p:spPr>
          <a:xfrm>
            <a:off x="2211997" y="3666413"/>
            <a:ext cx="1718193" cy="391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&gt; </a:t>
            </a:r>
            <a:r>
              <a:rPr lang="fr-FR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 </a:t>
            </a:r>
            <a:r>
              <a:rPr lang="fr-FR" sz="19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</a:t>
            </a:r>
            <a:r>
              <a:rPr lang="fr-FR" sz="1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216A69A-CD17-6E56-EAC9-8AAA1ED0D454}"/>
              </a:ext>
            </a:extLst>
          </p:cNvPr>
          <p:cNvSpPr txBox="1"/>
          <p:nvPr/>
        </p:nvSpPr>
        <p:spPr>
          <a:xfrm>
            <a:off x="3994028" y="2208350"/>
            <a:ext cx="3824856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AMORTISSEUR ELECTRICITE / </a:t>
            </a:r>
            <a:r>
              <a:rPr lang="fr-FR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Directement sur la facture</a:t>
            </a:r>
          </a:p>
          <a:p>
            <a:pPr algn="just">
              <a:lnSpc>
                <a:spcPct val="107000"/>
              </a:lnSpc>
            </a:pPr>
            <a:r>
              <a:rPr lang="fr-FR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prise en charge par l’Etat sur 50% des volumes énergies consommés, une part de la hausse du prix énergie. Cela revient à environ une baisse de 20% de la facture. </a:t>
            </a:r>
            <a:r>
              <a:rPr lang="fr-FR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Prix payé ne peut être inférieur à 0,18€/kWh ou 180€/MWh).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6F27EFE-440F-ACDC-D1CF-F06AF732C580}"/>
              </a:ext>
            </a:extLst>
          </p:cNvPr>
          <p:cNvSpPr txBox="1"/>
          <p:nvPr/>
        </p:nvSpPr>
        <p:spPr>
          <a:xfrm>
            <a:off x="4365139" y="3277865"/>
            <a:ext cx="344576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ne faut pas être en sauvegarde, redressement judiciaire ou liquidation judiciaire &amp; ne pas avoir de dette fiscale ou sociale impayée au 31 décembre 2021</a:t>
            </a:r>
            <a:endParaRPr lang="fr-FR" sz="1100" b="1" dirty="0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65011CCE-5564-249E-1D9C-081FF96CAF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777" y="3427902"/>
            <a:ext cx="243840" cy="243840"/>
          </a:xfrm>
          <a:prstGeom prst="rect">
            <a:avLst/>
          </a:prstGeom>
          <a:noFill/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6B48F2E4-4E4D-3ECD-01B5-97B64040B6BB}"/>
              </a:ext>
            </a:extLst>
          </p:cNvPr>
          <p:cNvSpPr txBox="1"/>
          <p:nvPr/>
        </p:nvSpPr>
        <p:spPr>
          <a:xfrm>
            <a:off x="7885419" y="2217575"/>
            <a:ext cx="4327398" cy="676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Envoyer une attestation sur l’honneur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avant le 31.03.2023 pour les contrats signés avant le 28.02.2023. Pour les contrats signés après cette date à envoyer sous 1 mois suivant la signature du contrat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C2E83C72-362A-CEEF-36FC-6106B06FE370}"/>
              </a:ext>
            </a:extLst>
          </p:cNvPr>
          <p:cNvSpPr txBox="1"/>
          <p:nvPr/>
        </p:nvSpPr>
        <p:spPr>
          <a:xfrm>
            <a:off x="4120556" y="4013747"/>
            <a:ext cx="3682370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TARIF MOYEN GARANTI ELECTRICITE A 280€/MHW</a:t>
            </a:r>
            <a:endParaRPr lang="fr-FR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modification du tarif contractuel avec le fournisseur électricité pour passer sur l’année 2023 à un tarif moyen annuel sur les tarifs été/hiver/heure creuse/heure pleine.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350C9860-93DA-88AA-EE43-96AD0A5E57C9}"/>
              </a:ext>
            </a:extLst>
          </p:cNvPr>
          <p:cNvGrpSpPr/>
          <p:nvPr/>
        </p:nvGrpSpPr>
        <p:grpSpPr>
          <a:xfrm>
            <a:off x="3824818" y="4002328"/>
            <a:ext cx="311870" cy="311870"/>
            <a:chOff x="5539011" y="4475925"/>
            <a:chExt cx="311870" cy="311870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0EC0039-6A52-CAD7-43ED-9145FCEA2699}"/>
                </a:ext>
              </a:extLst>
            </p:cNvPr>
            <p:cNvSpPr/>
            <p:nvPr/>
          </p:nvSpPr>
          <p:spPr>
            <a:xfrm>
              <a:off x="5539011" y="4475925"/>
              <a:ext cx="311870" cy="3118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Signe Plus 45">
              <a:extLst>
                <a:ext uri="{FF2B5EF4-FFF2-40B4-BE49-F238E27FC236}">
                  <a16:creationId xmlns:a16="http://schemas.microsoft.com/office/drawing/2014/main" id="{C56F7473-7D82-8A01-6210-8E3B754C305C}"/>
                </a:ext>
              </a:extLst>
            </p:cNvPr>
            <p:cNvSpPr/>
            <p:nvPr/>
          </p:nvSpPr>
          <p:spPr>
            <a:xfrm>
              <a:off x="5597871" y="4535303"/>
              <a:ext cx="189321" cy="189321"/>
            </a:xfrm>
            <a:prstGeom prst="mathPlu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153E6FF9-5315-4919-061F-881D75B2A652}"/>
              </a:ext>
            </a:extLst>
          </p:cNvPr>
          <p:cNvSpPr txBox="1"/>
          <p:nvPr/>
        </p:nvSpPr>
        <p:spPr>
          <a:xfrm>
            <a:off x="4383641" y="5147476"/>
            <a:ext cx="343304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Applicable aux contrats conclus ou renouvelés au second semestre 2022.</a:t>
            </a:r>
            <a:endParaRPr lang="fr-FR" sz="1100" b="1" dirty="0"/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id="{27E7E1FA-DEAF-4953-3312-7F6ACD621B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580" y="5233299"/>
            <a:ext cx="243840" cy="243840"/>
          </a:xfrm>
          <a:prstGeom prst="rect">
            <a:avLst/>
          </a:prstGeom>
          <a:noFill/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ED4DC60D-96C6-91E8-AC4F-12E526EECA14}"/>
              </a:ext>
            </a:extLst>
          </p:cNvPr>
          <p:cNvSpPr txBox="1"/>
          <p:nvPr/>
        </p:nvSpPr>
        <p:spPr>
          <a:xfrm>
            <a:off x="7894152" y="4052603"/>
            <a:ext cx="4305799" cy="58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Envoyer une attestation sur l’honneur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8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 même que l’amortisseur)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7B7DE73-4EC4-446B-CE6C-DEDE821DCFCD}"/>
              </a:ext>
            </a:extLst>
          </p:cNvPr>
          <p:cNvSpPr txBox="1"/>
          <p:nvPr/>
        </p:nvSpPr>
        <p:spPr>
          <a:xfrm>
            <a:off x="11653882" y="6507726"/>
            <a:ext cx="529860" cy="305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1/3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E2E8D45-29A9-32DE-00D1-3BEE29445BC6}"/>
              </a:ext>
            </a:extLst>
          </p:cNvPr>
          <p:cNvSpPr txBox="1"/>
          <p:nvPr/>
        </p:nvSpPr>
        <p:spPr>
          <a:xfrm>
            <a:off x="10571222" y="3640432"/>
            <a:ext cx="12604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Simulateur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AB5ABC7-9E83-398A-190B-239373333FFD}"/>
              </a:ext>
            </a:extLst>
          </p:cNvPr>
          <p:cNvSpPr txBox="1"/>
          <p:nvPr/>
        </p:nvSpPr>
        <p:spPr>
          <a:xfrm>
            <a:off x="4131631" y="5599786"/>
            <a:ext cx="3627817" cy="1269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GUICHET D’AIDE AU PAIEMENT (ELECTRICITE &amp;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Somme versée à l’exploitant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jusqu’à 4M€ si les dépenses d’énergie sur la période en cours, après prise en compte de l’amortisseur, si les dépenses atteignent 3% du CA 2021 et hausse de 50% de la facture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2FEDC2D-D588-02E9-C594-27165BB3CDE4}"/>
              </a:ext>
            </a:extLst>
          </p:cNvPr>
          <p:cNvSpPr txBox="1"/>
          <p:nvPr/>
        </p:nvSpPr>
        <p:spPr>
          <a:xfrm>
            <a:off x="10481378" y="6226495"/>
            <a:ext cx="138716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Simulateur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DF6AA59-1896-597E-25E2-84FAA0984350}"/>
              </a:ext>
            </a:extLst>
          </p:cNvPr>
          <p:cNvSpPr txBox="1"/>
          <p:nvPr/>
        </p:nvSpPr>
        <p:spPr>
          <a:xfrm>
            <a:off x="7900667" y="5623164"/>
            <a:ext cx="4214494" cy="478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Dépôt de la demande sur le site des impôts : </a:t>
            </a: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Aide - Gaz / Electricité | impots.gouv.fr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BCD323EB-4B2B-0832-C232-DEC309C4C7F4}"/>
              </a:ext>
            </a:extLst>
          </p:cNvPr>
          <p:cNvGrpSpPr/>
          <p:nvPr/>
        </p:nvGrpSpPr>
        <p:grpSpPr>
          <a:xfrm>
            <a:off x="3826200" y="5599301"/>
            <a:ext cx="311870" cy="311870"/>
            <a:chOff x="5539011" y="4475925"/>
            <a:chExt cx="311870" cy="311870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B1FA818F-B6E8-6702-1BD5-45CAB7AD209B}"/>
                </a:ext>
              </a:extLst>
            </p:cNvPr>
            <p:cNvSpPr/>
            <p:nvPr/>
          </p:nvSpPr>
          <p:spPr>
            <a:xfrm>
              <a:off x="5539011" y="4475925"/>
              <a:ext cx="311870" cy="3118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Signe Plus 25">
              <a:extLst>
                <a:ext uri="{FF2B5EF4-FFF2-40B4-BE49-F238E27FC236}">
                  <a16:creationId xmlns:a16="http://schemas.microsoft.com/office/drawing/2014/main" id="{0087267B-397B-A176-2632-8DAEBEAE9D52}"/>
                </a:ext>
              </a:extLst>
            </p:cNvPr>
            <p:cNvSpPr/>
            <p:nvPr/>
          </p:nvSpPr>
          <p:spPr>
            <a:xfrm>
              <a:off x="5597871" y="4535303"/>
              <a:ext cx="189321" cy="189321"/>
            </a:xfrm>
            <a:prstGeom prst="mathPlu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1B550AEB-6A9A-F57E-87C1-C1B4488BD923}"/>
              </a:ext>
            </a:extLst>
          </p:cNvPr>
          <p:cNvSpPr txBox="1"/>
          <p:nvPr/>
        </p:nvSpPr>
        <p:spPr>
          <a:xfrm>
            <a:off x="2451539" y="4194346"/>
            <a:ext cx="1329880" cy="809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1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bouclier</a:t>
            </a:r>
          </a:p>
          <a:p>
            <a:pPr algn="ctr"/>
            <a:r>
              <a:rPr lang="fr-FR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tarifaire</a:t>
            </a:r>
          </a:p>
        </p:txBody>
      </p:sp>
      <p:pic>
        <p:nvPicPr>
          <p:cNvPr id="29" name="Graphique 1" descr="Avertissement avec un remplissage uni">
            <a:extLst>
              <a:ext uri="{FF2B5EF4-FFF2-40B4-BE49-F238E27FC236}">
                <a16:creationId xmlns:a16="http://schemas.microsoft.com/office/drawing/2014/main" id="{880122B0-329E-33B0-17A5-900A6F76A8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56162" y="4130377"/>
            <a:ext cx="241300" cy="241300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936CD13E-14FC-3378-4148-DB35C9E0E981}"/>
              </a:ext>
            </a:extLst>
          </p:cNvPr>
          <p:cNvSpPr txBox="1"/>
          <p:nvPr/>
        </p:nvSpPr>
        <p:spPr>
          <a:xfrm>
            <a:off x="176937" y="139616"/>
            <a:ext cx="994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Version du 12/01/23</a:t>
            </a:r>
          </a:p>
        </p:txBody>
      </p:sp>
    </p:spTree>
    <p:extLst>
      <p:ext uri="{BB962C8B-B14F-4D97-AF65-F5344CB8AC3E}">
        <p14:creationId xmlns:p14="http://schemas.microsoft.com/office/powerpoint/2010/main" val="276022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A17D0C-7371-75AE-5A7E-0898BFDCB6A1}"/>
              </a:ext>
            </a:extLst>
          </p:cNvPr>
          <p:cNvSpPr/>
          <p:nvPr/>
        </p:nvSpPr>
        <p:spPr>
          <a:xfrm>
            <a:off x="0" y="773713"/>
            <a:ext cx="12192000" cy="51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58895471-6E1E-67DC-E844-7927C32D4F1E}"/>
              </a:ext>
            </a:extLst>
          </p:cNvPr>
          <p:cNvSpPr txBox="1">
            <a:spLocks/>
          </p:cNvSpPr>
          <p:nvPr/>
        </p:nvSpPr>
        <p:spPr>
          <a:xfrm>
            <a:off x="1895475" y="145544"/>
            <a:ext cx="9144000" cy="533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B0604020202020204" pitchFamily="2" charset="-79"/>
              </a:rPr>
              <a:t>AIDES ENERGIES 2023 RECAPITULATIF  (</a:t>
            </a:r>
            <a:r>
              <a:rPr lang="fr-FR" sz="2000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B0604020202020204" pitchFamily="2" charset="-79"/>
              </a:rPr>
              <a:t>avec liens cliquables)</a:t>
            </a:r>
            <a:endParaRPr lang="fr-FR" sz="7200" dirty="0">
              <a:solidFill>
                <a:schemeClr val="accent1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BA7FEA4-921C-8E5B-5257-F6DAC3DEF839}"/>
              </a:ext>
            </a:extLst>
          </p:cNvPr>
          <p:cNvSpPr txBox="1"/>
          <p:nvPr/>
        </p:nvSpPr>
        <p:spPr>
          <a:xfrm>
            <a:off x="-1" y="785341"/>
            <a:ext cx="2275625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 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668116D-7F21-02C8-F85F-89792E46AAB6}"/>
              </a:ext>
            </a:extLst>
          </p:cNvPr>
          <p:cNvSpPr txBox="1"/>
          <p:nvPr/>
        </p:nvSpPr>
        <p:spPr>
          <a:xfrm>
            <a:off x="2341123" y="776403"/>
            <a:ext cx="1618616" cy="543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 puissance de compteur 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8F0DB9-7248-D980-2E7B-F40A78B6C85D}"/>
              </a:ext>
            </a:extLst>
          </p:cNvPr>
          <p:cNvSpPr txBox="1"/>
          <p:nvPr/>
        </p:nvSpPr>
        <p:spPr>
          <a:xfrm>
            <a:off x="4005458" y="777433"/>
            <a:ext cx="3813425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Aides accordées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95A9746-67DA-AAA5-7DFE-C98F9C40ED4A}"/>
              </a:ext>
            </a:extLst>
          </p:cNvPr>
          <p:cNvSpPr txBox="1"/>
          <p:nvPr/>
        </p:nvSpPr>
        <p:spPr>
          <a:xfrm>
            <a:off x="7879377" y="784859"/>
            <a:ext cx="4312623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Démarches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34C8BDB-96C1-5FE2-EDAF-C8A20BA8B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151" y="1999"/>
            <a:ext cx="1031730" cy="73668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38E3756-A036-87A1-9D74-B43F32E5B275}"/>
              </a:ext>
            </a:extLst>
          </p:cNvPr>
          <p:cNvSpPr/>
          <p:nvPr/>
        </p:nvSpPr>
        <p:spPr>
          <a:xfrm>
            <a:off x="2285514" y="784859"/>
            <a:ext cx="48666" cy="60731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475EEC-B8EA-44B2-1342-C9F37733A590}"/>
              </a:ext>
            </a:extLst>
          </p:cNvPr>
          <p:cNvSpPr/>
          <p:nvPr/>
        </p:nvSpPr>
        <p:spPr>
          <a:xfrm>
            <a:off x="3939872" y="784859"/>
            <a:ext cx="45719" cy="60930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77C123-9905-0490-86ED-573060426DC3}"/>
              </a:ext>
            </a:extLst>
          </p:cNvPr>
          <p:cNvSpPr/>
          <p:nvPr/>
        </p:nvSpPr>
        <p:spPr>
          <a:xfrm flipH="1">
            <a:off x="7755044" y="784859"/>
            <a:ext cx="45719" cy="60731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702D2C1F-DF7A-4FCF-DEEB-2D44950DE8B9}"/>
              </a:ext>
            </a:extLst>
          </p:cNvPr>
          <p:cNvGrpSpPr/>
          <p:nvPr/>
        </p:nvGrpSpPr>
        <p:grpSpPr>
          <a:xfrm>
            <a:off x="65499" y="1296098"/>
            <a:ext cx="7723834" cy="2730377"/>
            <a:chOff x="65499" y="1620185"/>
            <a:chExt cx="7723834" cy="2730377"/>
          </a:xfrm>
        </p:grpSpPr>
        <p:sp>
          <p:nvSpPr>
            <p:cNvPr id="16" name="Titre 1">
              <a:extLst>
                <a:ext uri="{FF2B5EF4-FFF2-40B4-BE49-F238E27FC236}">
                  <a16:creationId xmlns:a16="http://schemas.microsoft.com/office/drawing/2014/main" id="{9CF99132-C961-FB31-AD53-0F62A30481D6}"/>
                </a:ext>
              </a:extLst>
            </p:cNvPr>
            <p:cNvSpPr txBox="1">
              <a:spLocks/>
            </p:cNvSpPr>
            <p:nvPr/>
          </p:nvSpPr>
          <p:spPr>
            <a:xfrm>
              <a:off x="65499" y="3630123"/>
              <a:ext cx="2275624" cy="72043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250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63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UNE PME</a:t>
              </a:r>
              <a:r>
                <a:rPr lang="fr-FR" sz="63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5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&lt;250 salariés et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5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&lt;de 50M€ de CA 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CB772FBC-F7B2-ECD6-9367-D6565D7BF138}"/>
                </a:ext>
              </a:extLst>
            </p:cNvPr>
            <p:cNvSpPr txBox="1"/>
            <p:nvPr/>
          </p:nvSpPr>
          <p:spPr>
            <a:xfrm>
              <a:off x="2173667" y="3756502"/>
              <a:ext cx="1628506" cy="3440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N/A</a:t>
              </a:r>
              <a:endPara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2365AF63-211F-FF77-830D-84E44F543899}"/>
                </a:ext>
              </a:extLst>
            </p:cNvPr>
            <p:cNvSpPr txBox="1"/>
            <p:nvPr/>
          </p:nvSpPr>
          <p:spPr>
            <a:xfrm>
              <a:off x="3994028" y="1620185"/>
              <a:ext cx="3795305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200" b="1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AMORTISSEUR ELECTRICITE </a:t>
              </a:r>
              <a:r>
                <a:rPr lang="fr-FR" sz="1200" b="1" dirty="0">
                  <a:solidFill>
                    <a:srgbClr val="00B0F0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/ </a:t>
              </a:r>
              <a:r>
                <a:rPr lang="fr-FR" sz="1200" b="1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Directement sur la facture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= </a:t>
              </a:r>
              <a:r>
                <a:rPr lang="fr-FR" sz="1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prise en charge par l’Etat sur 50% des volumes énergies consommés, une part de la hausse du prix énergie. Cela revient à environ une baisse de 20% de la facture. Prix </a:t>
              </a:r>
              <a:r>
                <a:rPr lang="fr-FR" sz="1200" dirty="0">
                  <a:effectLst/>
                  <a:ea typeface="Calibri" panose="020F0502020204030204" pitchFamily="34" charset="0"/>
                  <a:cs typeface="Segoe UI" panose="020B0502040204020203" pitchFamily="34" charset="0"/>
                </a:rPr>
                <a:t>payé ne peut être inférieur à 0,18€/kWh ou 180€/MWh).</a:t>
              </a:r>
              <a:endPara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1D8D7814-F901-93FC-EFBF-D738C6030F7C}"/>
              </a:ext>
            </a:extLst>
          </p:cNvPr>
          <p:cNvSpPr txBox="1"/>
          <p:nvPr/>
        </p:nvSpPr>
        <p:spPr>
          <a:xfrm>
            <a:off x="4619206" y="6213648"/>
            <a:ext cx="24533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bouclier, pas de tarif garanti.</a:t>
            </a:r>
            <a:endParaRPr lang="fr-FR" sz="1200" b="1" dirty="0"/>
          </a:p>
        </p:txBody>
      </p:sp>
      <p:pic>
        <p:nvPicPr>
          <p:cNvPr id="36" name="Graphique 1" descr="Avertissement avec un remplissage uni">
            <a:extLst>
              <a:ext uri="{FF2B5EF4-FFF2-40B4-BE49-F238E27FC236}">
                <a16:creationId xmlns:a16="http://schemas.microsoft.com/office/drawing/2014/main" id="{18F2F962-2CE2-143F-4A8B-03E99414BF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0427" y="6205327"/>
            <a:ext cx="234015" cy="234015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A680B93D-4B8E-25A9-E62B-B33468B47DA8}"/>
              </a:ext>
            </a:extLst>
          </p:cNvPr>
          <p:cNvSpPr txBox="1"/>
          <p:nvPr/>
        </p:nvSpPr>
        <p:spPr>
          <a:xfrm>
            <a:off x="4417093" y="2798834"/>
            <a:ext cx="332511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ne faut pas être en sauvegarde, redressement judiciaire ou liquidation judiciaire &amp; ne pas avoir de dette fiscale ou sociale impayée au 31 décembre 2021</a:t>
            </a:r>
            <a:endParaRPr lang="fr-FR" sz="1100" b="1" dirty="0"/>
          </a:p>
        </p:txBody>
      </p:sp>
      <p:pic>
        <p:nvPicPr>
          <p:cNvPr id="39" name="Graphique 1" descr="Avertissement avec un remplissage uni">
            <a:extLst>
              <a:ext uri="{FF2B5EF4-FFF2-40B4-BE49-F238E27FC236}">
                <a16:creationId xmlns:a16="http://schemas.microsoft.com/office/drawing/2014/main" id="{75A25AA0-C10A-0588-C7A1-FDE60E31E3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15891" y="2902151"/>
            <a:ext cx="241300" cy="241300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3D13BB37-A74D-71FF-F238-DB658DEA2F3B}"/>
              </a:ext>
            </a:extLst>
          </p:cNvPr>
          <p:cNvSpPr txBox="1"/>
          <p:nvPr/>
        </p:nvSpPr>
        <p:spPr>
          <a:xfrm>
            <a:off x="10306581" y="3140289"/>
            <a:ext cx="12604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Simulateur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B2FA0C62-9ED4-DCB1-600A-033A46013422}"/>
              </a:ext>
            </a:extLst>
          </p:cNvPr>
          <p:cNvSpPr txBox="1"/>
          <p:nvPr/>
        </p:nvSpPr>
        <p:spPr>
          <a:xfrm>
            <a:off x="7841742" y="1276900"/>
            <a:ext cx="4312623" cy="676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Envoyer une attestation sur l’honneur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avant le 31.03.2023 pour les contrats signés avant le 28.02.2023. Pour les contrats signés après cette date à envoyer sous 1 mois suivant la signature du contrat.</a:t>
            </a: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95DABE3E-204E-DBD7-53AC-39A3A7A44C6B}"/>
              </a:ext>
            </a:extLst>
          </p:cNvPr>
          <p:cNvSpPr/>
          <p:nvPr/>
        </p:nvSpPr>
        <p:spPr>
          <a:xfrm>
            <a:off x="5539011" y="3669973"/>
            <a:ext cx="475974" cy="47597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Signe Plus 44">
            <a:extLst>
              <a:ext uri="{FF2B5EF4-FFF2-40B4-BE49-F238E27FC236}">
                <a16:creationId xmlns:a16="http://schemas.microsoft.com/office/drawing/2014/main" id="{5B6CE285-EEEF-D315-71D4-35FE048E3409}"/>
              </a:ext>
            </a:extLst>
          </p:cNvPr>
          <p:cNvSpPr/>
          <p:nvPr/>
        </p:nvSpPr>
        <p:spPr>
          <a:xfrm>
            <a:off x="5607590" y="3728186"/>
            <a:ext cx="357104" cy="357104"/>
          </a:xfrm>
          <a:prstGeom prst="mathPlus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BC16DD71-AB28-749B-595F-358208D3BCA3}"/>
              </a:ext>
            </a:extLst>
          </p:cNvPr>
          <p:cNvSpPr txBox="1"/>
          <p:nvPr/>
        </p:nvSpPr>
        <p:spPr>
          <a:xfrm>
            <a:off x="4005459" y="4377216"/>
            <a:ext cx="3836284" cy="1371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GUICHET D’AIDE AU PAIEMENT </a:t>
            </a:r>
            <a:r>
              <a:rPr lang="fr-FR" sz="1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ELECTRICITE &amp;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Somme versée à l’exploitant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aide jusqu’à 4M€ si les dépenses d’énergie sur la période en cours, après prise en compte de l’amortisseur, si les dépenses atteignent 3% du CA 2021 et hausse de 50% de la facture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850F280A-6B3B-97CF-5764-CC13DDA7ECE0}"/>
              </a:ext>
            </a:extLst>
          </p:cNvPr>
          <p:cNvSpPr txBox="1"/>
          <p:nvPr/>
        </p:nvSpPr>
        <p:spPr>
          <a:xfrm>
            <a:off x="10181783" y="5573412"/>
            <a:ext cx="138716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Simulateur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76BB6D5B-018D-043F-31A4-005B60029342}"/>
              </a:ext>
            </a:extLst>
          </p:cNvPr>
          <p:cNvSpPr txBox="1"/>
          <p:nvPr/>
        </p:nvSpPr>
        <p:spPr>
          <a:xfrm>
            <a:off x="7894152" y="4412074"/>
            <a:ext cx="4214494" cy="478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Dépôt de la demande sur le site des impôts </a:t>
            </a:r>
            <a:r>
              <a:rPr lang="fr-FR" sz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Aide - Gaz / Electricité | impots.gouv.fr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A0E6368-6067-8327-90B6-2E31F43F8C9F}"/>
              </a:ext>
            </a:extLst>
          </p:cNvPr>
          <p:cNvSpPr txBox="1"/>
          <p:nvPr/>
        </p:nvSpPr>
        <p:spPr>
          <a:xfrm>
            <a:off x="11653882" y="6507726"/>
            <a:ext cx="529860" cy="305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2/3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36B0343-CDB0-0CF3-80D6-2F68FAAA068F}"/>
              </a:ext>
            </a:extLst>
          </p:cNvPr>
          <p:cNvSpPr txBox="1"/>
          <p:nvPr/>
        </p:nvSpPr>
        <p:spPr>
          <a:xfrm>
            <a:off x="176937" y="158666"/>
            <a:ext cx="994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Version du 12/01/23</a:t>
            </a:r>
          </a:p>
        </p:txBody>
      </p:sp>
    </p:spTree>
    <p:extLst>
      <p:ext uri="{BB962C8B-B14F-4D97-AF65-F5344CB8AC3E}">
        <p14:creationId xmlns:p14="http://schemas.microsoft.com/office/powerpoint/2010/main" val="258914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FA38265-735D-58B8-6797-4191B69D9B59}"/>
              </a:ext>
            </a:extLst>
          </p:cNvPr>
          <p:cNvSpPr/>
          <p:nvPr/>
        </p:nvSpPr>
        <p:spPr>
          <a:xfrm>
            <a:off x="-1" y="1292162"/>
            <a:ext cx="12192000" cy="1842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2DEFF0-33EA-D3E6-97DC-0A620A5344EB}"/>
              </a:ext>
            </a:extLst>
          </p:cNvPr>
          <p:cNvSpPr/>
          <p:nvPr/>
        </p:nvSpPr>
        <p:spPr>
          <a:xfrm>
            <a:off x="0" y="773713"/>
            <a:ext cx="12192000" cy="51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7C15DD8-0636-C2C6-54A6-F2B6E007C506}"/>
              </a:ext>
            </a:extLst>
          </p:cNvPr>
          <p:cNvSpPr txBox="1">
            <a:spLocks/>
          </p:cNvSpPr>
          <p:nvPr/>
        </p:nvSpPr>
        <p:spPr>
          <a:xfrm>
            <a:off x="2195536" y="97990"/>
            <a:ext cx="9144000" cy="533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B0604020202020204" pitchFamily="2" charset="-79"/>
              </a:rPr>
              <a:t>AIDES ENERGIES 2023 RECAPITULATIF (</a:t>
            </a:r>
            <a:r>
              <a:rPr lang="fr-FR" sz="2000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B0604020202020204" pitchFamily="2" charset="-79"/>
              </a:rPr>
              <a:t>avec liens cliquables)</a:t>
            </a:r>
            <a:endParaRPr lang="fr-FR" sz="7200" dirty="0">
              <a:solidFill>
                <a:schemeClr val="accent1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BAD90E-02A1-4EF4-DFF5-6781EBF5B813}"/>
              </a:ext>
            </a:extLst>
          </p:cNvPr>
          <p:cNvSpPr txBox="1"/>
          <p:nvPr/>
        </p:nvSpPr>
        <p:spPr>
          <a:xfrm>
            <a:off x="-1" y="785341"/>
            <a:ext cx="2275625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 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3BE0485-BCA3-DABE-1347-166D06E082D7}"/>
              </a:ext>
            </a:extLst>
          </p:cNvPr>
          <p:cNvSpPr txBox="1"/>
          <p:nvPr/>
        </p:nvSpPr>
        <p:spPr>
          <a:xfrm>
            <a:off x="2341123" y="785191"/>
            <a:ext cx="1624590" cy="543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 puissance de compteur 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7BE4BD5-61FD-E0C0-7465-2A09AFE6C15A}"/>
              </a:ext>
            </a:extLst>
          </p:cNvPr>
          <p:cNvSpPr txBox="1"/>
          <p:nvPr/>
        </p:nvSpPr>
        <p:spPr>
          <a:xfrm>
            <a:off x="3939098" y="825243"/>
            <a:ext cx="3879786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Aides accordées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598F7AC-6C95-3785-DE48-FFE384890B66}"/>
              </a:ext>
            </a:extLst>
          </p:cNvPr>
          <p:cNvSpPr txBox="1"/>
          <p:nvPr/>
        </p:nvSpPr>
        <p:spPr>
          <a:xfrm>
            <a:off x="7879377" y="784859"/>
            <a:ext cx="4312623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Démarches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D1E55A-AB9B-2BFD-4C0F-E5FF702B67CF}"/>
              </a:ext>
            </a:extLst>
          </p:cNvPr>
          <p:cNvSpPr/>
          <p:nvPr/>
        </p:nvSpPr>
        <p:spPr>
          <a:xfrm>
            <a:off x="2285514" y="773713"/>
            <a:ext cx="45719" cy="60842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993541-341E-E29B-8EB8-8958E6A6B763}"/>
              </a:ext>
            </a:extLst>
          </p:cNvPr>
          <p:cNvSpPr/>
          <p:nvPr/>
        </p:nvSpPr>
        <p:spPr>
          <a:xfrm>
            <a:off x="3853526" y="801777"/>
            <a:ext cx="45719" cy="60842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FA2E2E-D044-D18C-B592-7F8A5CBBBBCB}"/>
              </a:ext>
            </a:extLst>
          </p:cNvPr>
          <p:cNvSpPr/>
          <p:nvPr/>
        </p:nvSpPr>
        <p:spPr>
          <a:xfrm flipH="1">
            <a:off x="7764304" y="802651"/>
            <a:ext cx="45719" cy="61131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F7C1306-8FE5-6C27-BF99-64BF7B3A30F1}"/>
              </a:ext>
            </a:extLst>
          </p:cNvPr>
          <p:cNvSpPr txBox="1"/>
          <p:nvPr/>
        </p:nvSpPr>
        <p:spPr>
          <a:xfrm>
            <a:off x="45720" y="1947240"/>
            <a:ext cx="2285513" cy="71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 </a:t>
            </a:r>
            <a:endParaRPr lang="fr-F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GRANDES ENTREPRISES</a:t>
            </a:r>
            <a:endParaRPr lang="fr-F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EEFB784-464C-D3CD-0032-5870B5B45D8D}"/>
              </a:ext>
            </a:extLst>
          </p:cNvPr>
          <p:cNvSpPr txBox="1"/>
          <p:nvPr/>
        </p:nvSpPr>
        <p:spPr>
          <a:xfrm>
            <a:off x="3939097" y="1332508"/>
            <a:ext cx="3811208" cy="1174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GUICHET D’AIDE AU PAIEMENT (ELECTRICITE &amp;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GAZ)</a:t>
            </a: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Somme versée à l’exploitant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aide jusqu’à 4M€ si les dépenses d’énergie sur la période en cours, si les dépenses atteignent 3% du CA 2021 et hausse de 50% de la facture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45C4BA8-7F91-D6DB-54B4-E3C07BA82AB3}"/>
              </a:ext>
            </a:extLst>
          </p:cNvPr>
          <p:cNvSpPr txBox="1"/>
          <p:nvPr/>
        </p:nvSpPr>
        <p:spPr>
          <a:xfrm>
            <a:off x="2246772" y="2033110"/>
            <a:ext cx="1628506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N/A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5CF6055-6647-B1CA-7D0E-CFC8C0B9F286}"/>
              </a:ext>
            </a:extLst>
          </p:cNvPr>
          <p:cNvSpPr txBox="1"/>
          <p:nvPr/>
        </p:nvSpPr>
        <p:spPr>
          <a:xfrm>
            <a:off x="10224439" y="2428993"/>
            <a:ext cx="1422643" cy="341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Simulateur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19C5958-AA15-D741-445C-6967F7CD4A60}"/>
              </a:ext>
            </a:extLst>
          </p:cNvPr>
          <p:cNvSpPr txBox="1"/>
          <p:nvPr/>
        </p:nvSpPr>
        <p:spPr>
          <a:xfrm>
            <a:off x="7841742" y="1354006"/>
            <a:ext cx="4304539" cy="478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Dépôt de la demande sur le site des impôts </a:t>
            </a:r>
            <a:r>
              <a:rPr lang="fr-FR" sz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Aide - Gaz / Electricité | impots.gouv.fr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094ED48-E9F0-F2E4-9B42-1172F98B3340}"/>
              </a:ext>
            </a:extLst>
          </p:cNvPr>
          <p:cNvSpPr txBox="1"/>
          <p:nvPr/>
        </p:nvSpPr>
        <p:spPr>
          <a:xfrm>
            <a:off x="8409" y="3501793"/>
            <a:ext cx="2285514" cy="1076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 </a:t>
            </a:r>
            <a:endParaRPr lang="fr-F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GRANDES ENTREPRISES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ENERGO INTENSIVES</a:t>
            </a:r>
            <a:endParaRPr lang="fr-F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FB7CEC9-58FF-897A-4AC9-F402BEDF2C31}"/>
              </a:ext>
            </a:extLst>
          </p:cNvPr>
          <p:cNvSpPr txBox="1"/>
          <p:nvPr/>
        </p:nvSpPr>
        <p:spPr>
          <a:xfrm>
            <a:off x="3988887" y="3165456"/>
            <a:ext cx="3762866" cy="1862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GUICHET D’AIDE AU PAIEMENT (ELECTRICITE &amp;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GAZ) </a:t>
            </a: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RENFORCEE . </a:t>
            </a:r>
          </a:p>
          <a:p>
            <a:pPr>
              <a:lnSpc>
                <a:spcPct val="107000"/>
              </a:lnSpc>
            </a:pPr>
            <a:r>
              <a:rPr lang="fr-FR" sz="1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Somme versée à l’exploitant</a:t>
            </a:r>
          </a:p>
          <a:p>
            <a:pPr>
              <a:lnSpc>
                <a:spcPct val="107000"/>
              </a:lnSpc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 jusqu’à 50 M€ si les dépenses d’énergie sur la période en cours, si les dépenses atteignent 3% du CA 2021 ou des dépenses d’énergie du 1er semestre 2022 représentant plus de 6 % du chiffre d’affaires du premier semestre 2022et hausse de 50% de la facture.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806ECC4-28A0-7BF4-AD20-87125ABCBCE6}"/>
              </a:ext>
            </a:extLst>
          </p:cNvPr>
          <p:cNvSpPr txBox="1"/>
          <p:nvPr/>
        </p:nvSpPr>
        <p:spPr>
          <a:xfrm>
            <a:off x="4603799" y="5115750"/>
            <a:ext cx="30235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avoir un excédent brut d’exploitation soit négatif, soit en baisse de 40 % sur la période.</a:t>
            </a:r>
            <a:endParaRPr lang="fr-FR" sz="1100" b="1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84D72599-A9CA-B71E-B141-30EA1EEAC8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81" y="5230425"/>
            <a:ext cx="243840" cy="243840"/>
          </a:xfrm>
          <a:prstGeom prst="rect">
            <a:avLst/>
          </a:prstGeom>
          <a:noFill/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79B286B8-EA1C-CD97-4256-AF23C86FD7CF}"/>
              </a:ext>
            </a:extLst>
          </p:cNvPr>
          <p:cNvSpPr txBox="1"/>
          <p:nvPr/>
        </p:nvSpPr>
        <p:spPr>
          <a:xfrm>
            <a:off x="10468372" y="5156431"/>
            <a:ext cx="1254182" cy="34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Simulateur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E01A04AD-C642-EE5F-22F6-134F92F4644D}"/>
              </a:ext>
            </a:extLst>
          </p:cNvPr>
          <p:cNvSpPr txBox="1"/>
          <p:nvPr/>
        </p:nvSpPr>
        <p:spPr>
          <a:xfrm>
            <a:off x="7864603" y="3141640"/>
            <a:ext cx="4327398" cy="478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Dépôt de la demande sur le site des impôts </a:t>
            </a:r>
            <a:r>
              <a:rPr lang="fr-FR" sz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Aide - Gaz / Electricité | impots.gouv.fr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EAD270-1B78-19B9-3EA1-1AE625EDA71E}"/>
              </a:ext>
            </a:extLst>
          </p:cNvPr>
          <p:cNvSpPr/>
          <p:nvPr/>
        </p:nvSpPr>
        <p:spPr>
          <a:xfrm>
            <a:off x="-1" y="5675719"/>
            <a:ext cx="12192000" cy="122939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CONTACTS UTILES : </a:t>
            </a:r>
            <a:endParaRPr lang="fr-FR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DGFIP : par mail dans son espace impôts/</a:t>
            </a:r>
            <a:r>
              <a:rPr lang="fr-FR" sz="14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0806 000 245</a:t>
            </a:r>
            <a:endParaRPr lang="fr-FR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Conseil départemental sortie de crise  : </a:t>
            </a:r>
            <a:r>
              <a:rPr lang="fr-FR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annuaire des conseillers à la sortie de crise </a:t>
            </a:r>
            <a:endParaRPr lang="fr-FR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7884EA4-2E74-A52F-79F8-357BC60A8600}"/>
              </a:ext>
            </a:extLst>
          </p:cNvPr>
          <p:cNvSpPr txBox="1"/>
          <p:nvPr/>
        </p:nvSpPr>
        <p:spPr>
          <a:xfrm>
            <a:off x="11653882" y="6507726"/>
            <a:ext cx="529860" cy="305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3/3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62F5AB-0AA2-E95E-E0CB-C55FAC0D1176}"/>
              </a:ext>
            </a:extLst>
          </p:cNvPr>
          <p:cNvSpPr txBox="1"/>
          <p:nvPr/>
        </p:nvSpPr>
        <p:spPr>
          <a:xfrm>
            <a:off x="2195536" y="3867854"/>
            <a:ext cx="1628506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N/A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55A4F453-0F87-0055-044A-6DDF91B365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282" y="51410"/>
            <a:ext cx="919599" cy="656619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7E8674D9-CA4A-92A0-7863-265A1D0326AC}"/>
              </a:ext>
            </a:extLst>
          </p:cNvPr>
          <p:cNvSpPr txBox="1"/>
          <p:nvPr/>
        </p:nvSpPr>
        <p:spPr>
          <a:xfrm>
            <a:off x="176937" y="139616"/>
            <a:ext cx="994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badi" panose="020B0604020104020204" pitchFamily="34" charset="0"/>
              </a:rPr>
              <a:t>Version du 12/01/23</a:t>
            </a:r>
          </a:p>
        </p:txBody>
      </p:sp>
    </p:spTree>
    <p:extLst>
      <p:ext uri="{BB962C8B-B14F-4D97-AF65-F5344CB8AC3E}">
        <p14:creationId xmlns:p14="http://schemas.microsoft.com/office/powerpoint/2010/main" val="24209007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866</Words>
  <Application>Microsoft Office PowerPoint</Application>
  <PresentationFormat>Grand écran</PresentationFormat>
  <Paragraphs>85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Abadi</vt:lpstr>
      <vt:lpstr>Arial</vt:lpstr>
      <vt:lpstr>Arial Black</vt:lpstr>
      <vt:lpstr>Calibri</vt:lpstr>
      <vt:lpstr>Calibri Light</vt:lpstr>
      <vt:lpstr>Thème Office</vt:lpstr>
      <vt:lpstr>AIDES ENERGIES 2023 RECAPITULATIF  (avec liens cliquables)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AIDES ENERGIES 2023 RECAPITULATIF</dc:title>
  <dc:creator>Amandine Terraillon</dc:creator>
  <cp:lastModifiedBy>Ophélie ROTA</cp:lastModifiedBy>
  <cp:revision>31</cp:revision>
  <dcterms:created xsi:type="dcterms:W3CDTF">2023-01-12T10:28:11Z</dcterms:created>
  <dcterms:modified xsi:type="dcterms:W3CDTF">2023-01-12T16:48:57Z</dcterms:modified>
</cp:coreProperties>
</file>